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9" r:id="rId3"/>
    <p:sldId id="261" r:id="rId4"/>
    <p:sldId id="260" r:id="rId5"/>
    <p:sldId id="262" r:id="rId6"/>
    <p:sldId id="266" r:id="rId7"/>
    <p:sldId id="267" r:id="rId8"/>
    <p:sldId id="265" r:id="rId9"/>
    <p:sldId id="268" r:id="rId10"/>
    <p:sldId id="269" r:id="rId11"/>
    <p:sldId id="270" r:id="rId12"/>
    <p:sldId id="271" r:id="rId13"/>
    <p:sldId id="272" r:id="rId14"/>
    <p:sldId id="273" r:id="rId15"/>
    <p:sldId id="258" r:id="rId16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04">
          <p15:clr>
            <a:srgbClr val="A4A3A4"/>
          </p15:clr>
        </p15:guide>
        <p15:guide id="4" pos="5556">
          <p15:clr>
            <a:srgbClr val="A4A3A4"/>
          </p15:clr>
        </p15:guide>
        <p15:guide id="5" orient="horz" pos="225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AFC700"/>
    <a:srgbClr val="94D5F2"/>
    <a:srgbClr val="009EE0"/>
    <a:srgbClr val="0087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86" autoAdjust="0"/>
    <p:restoredTop sz="96718" autoAdjust="0"/>
  </p:normalViewPr>
  <p:slideViewPr>
    <p:cSldViewPr showGuides="1">
      <p:cViewPr varScale="1">
        <p:scale>
          <a:sx n="111" d="100"/>
          <a:sy n="111" d="100"/>
        </p:scale>
        <p:origin x="2112" y="102"/>
      </p:cViewPr>
      <p:guideLst>
        <p:guide orient="horz" pos="2160"/>
        <p:guide pos="2880"/>
        <p:guide pos="204"/>
        <p:guide pos="5556"/>
        <p:guide orient="horz" pos="225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13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EB9DD7-D7FE-43FE-A2F6-76EDEAE75144}" type="doc">
      <dgm:prSet loTypeId="urn:microsoft.com/office/officeart/2005/8/layout/chevron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3C9844A6-38BE-4421-8C95-4EA41059C463}">
      <dgm:prSet phldrT="[Texte]"/>
      <dgm:spPr/>
      <dgm:t>
        <a:bodyPr/>
        <a:lstStyle/>
        <a:p>
          <a:r>
            <a:rPr lang="fr-FR" dirty="0" smtClean="0"/>
            <a:t>Rochefort</a:t>
          </a:r>
          <a:endParaRPr lang="fr-FR" dirty="0"/>
        </a:p>
      </dgm:t>
    </dgm:pt>
    <dgm:pt modelId="{54650037-8B82-461D-8EC3-4D0ECBC756F8}" type="parTrans" cxnId="{55842C6C-2D18-4B6F-AD45-567AFE9D548A}">
      <dgm:prSet/>
      <dgm:spPr/>
      <dgm:t>
        <a:bodyPr/>
        <a:lstStyle/>
        <a:p>
          <a:endParaRPr lang="fr-FR"/>
        </a:p>
      </dgm:t>
    </dgm:pt>
    <dgm:pt modelId="{FCB66AEF-D568-43E3-8CA9-55DC56DB88D9}" type="sibTrans" cxnId="{55842C6C-2D18-4B6F-AD45-567AFE9D548A}">
      <dgm:prSet/>
      <dgm:spPr/>
      <dgm:t>
        <a:bodyPr/>
        <a:lstStyle/>
        <a:p>
          <a:endParaRPr lang="fr-FR"/>
        </a:p>
      </dgm:t>
    </dgm:pt>
    <dgm:pt modelId="{E67D2DF5-B63E-45A9-A720-3CBC9B15D94B}">
      <dgm:prSet phldrT="[Texte]"/>
      <dgm:spPr/>
      <dgm:t>
        <a:bodyPr/>
        <a:lstStyle/>
        <a:p>
          <a:pPr algn="just"/>
          <a:r>
            <a:rPr lang="fr-FR" dirty="0" smtClean="0"/>
            <a:t>Au 31 décembre 2023, </a:t>
          </a:r>
          <a:r>
            <a:rPr lang="fr-FR" dirty="0" smtClean="0">
              <a:solidFill>
                <a:schemeClr val="tx1"/>
              </a:solidFill>
            </a:rPr>
            <a:t>2 234 </a:t>
          </a:r>
          <a:r>
            <a:rPr lang="fr-FR" dirty="0" smtClean="0"/>
            <a:t>demandes de logements étaient en attente, contre 2 098 au 31 décembre 2022.</a:t>
          </a:r>
          <a:endParaRPr lang="fr-FR" dirty="0"/>
        </a:p>
      </dgm:t>
    </dgm:pt>
    <dgm:pt modelId="{CA4B9968-E09B-4F9D-B7DF-9B0A4CAD8FB1}" type="parTrans" cxnId="{BD3AA8B0-90E6-486C-B4C3-689D03FDE0CF}">
      <dgm:prSet/>
      <dgm:spPr/>
      <dgm:t>
        <a:bodyPr/>
        <a:lstStyle/>
        <a:p>
          <a:endParaRPr lang="fr-FR"/>
        </a:p>
      </dgm:t>
    </dgm:pt>
    <dgm:pt modelId="{B89137D2-712C-4D18-95F3-7DCA4B98CBA7}" type="sibTrans" cxnId="{BD3AA8B0-90E6-486C-B4C3-689D03FDE0CF}">
      <dgm:prSet/>
      <dgm:spPr/>
      <dgm:t>
        <a:bodyPr/>
        <a:lstStyle/>
        <a:p>
          <a:endParaRPr lang="fr-FR"/>
        </a:p>
      </dgm:t>
    </dgm:pt>
    <dgm:pt modelId="{929B21D2-EB80-4698-B993-E5C3ACA99ECC}">
      <dgm:prSet phldrT="[Texte]"/>
      <dgm:spPr/>
      <dgm:t>
        <a:bodyPr/>
        <a:lstStyle/>
        <a:p>
          <a:r>
            <a:rPr lang="fr-FR" dirty="0" smtClean="0"/>
            <a:t>Habitat </a:t>
          </a:r>
          <a:endParaRPr lang="fr-FR" dirty="0"/>
        </a:p>
      </dgm:t>
    </dgm:pt>
    <dgm:pt modelId="{0BFB78C9-C491-4C83-AA3B-68FB2A85DFEE}" type="parTrans" cxnId="{7279A5A7-2F03-4325-A4E7-62E2B3CB260F}">
      <dgm:prSet/>
      <dgm:spPr/>
      <dgm:t>
        <a:bodyPr/>
        <a:lstStyle/>
        <a:p>
          <a:endParaRPr lang="fr-FR"/>
        </a:p>
      </dgm:t>
    </dgm:pt>
    <dgm:pt modelId="{6A98421A-15F9-487E-B26B-40AFC1FB1445}" type="sibTrans" cxnId="{7279A5A7-2F03-4325-A4E7-62E2B3CB260F}">
      <dgm:prSet/>
      <dgm:spPr/>
      <dgm:t>
        <a:bodyPr/>
        <a:lstStyle/>
        <a:p>
          <a:endParaRPr lang="fr-FR"/>
        </a:p>
      </dgm:t>
    </dgm:pt>
    <dgm:pt modelId="{DD219A39-72D5-4049-8C03-FA0C8E94C607}">
      <dgm:prSet phldrT="[Texte]"/>
      <dgm:spPr/>
      <dgm:t>
        <a:bodyPr/>
        <a:lstStyle/>
        <a:p>
          <a:pPr algn="just"/>
          <a:r>
            <a:rPr lang="fr-FR" dirty="0" smtClean="0"/>
            <a:t>Pour la seule année 2023, l’Office a enregistré 565 nouvelles demandes dont 442 de primo-demandeurs et </a:t>
          </a:r>
          <a:r>
            <a:rPr lang="fr-FR" dirty="0" smtClean="0">
              <a:solidFill>
                <a:schemeClr val="tx1"/>
              </a:solidFill>
            </a:rPr>
            <a:t>117</a:t>
          </a:r>
          <a:r>
            <a:rPr lang="fr-FR" dirty="0" smtClean="0"/>
            <a:t> de mutation. En 2022, 770</a:t>
          </a:r>
          <a:r>
            <a:rPr lang="fr-FR" dirty="0" smtClean="0">
              <a:solidFill>
                <a:schemeClr val="tx1"/>
              </a:solidFill>
            </a:rPr>
            <a:t> </a:t>
          </a:r>
          <a:r>
            <a:rPr lang="fr-FR" dirty="0" smtClean="0"/>
            <a:t>nouvelles demandes avaient été déposées.</a:t>
          </a:r>
          <a:endParaRPr lang="fr-FR" dirty="0"/>
        </a:p>
      </dgm:t>
    </dgm:pt>
    <dgm:pt modelId="{B7144DC6-AB13-459F-83FB-E91120D03A40}" type="parTrans" cxnId="{AB9148CF-0109-42BC-B605-43ADC95F8EC2}">
      <dgm:prSet/>
      <dgm:spPr/>
      <dgm:t>
        <a:bodyPr/>
        <a:lstStyle/>
        <a:p>
          <a:endParaRPr lang="fr-FR"/>
        </a:p>
      </dgm:t>
    </dgm:pt>
    <dgm:pt modelId="{C65697A4-D595-4B51-B0DB-1B1D75582CB0}" type="sibTrans" cxnId="{AB9148CF-0109-42BC-B605-43ADC95F8EC2}">
      <dgm:prSet/>
      <dgm:spPr/>
      <dgm:t>
        <a:bodyPr/>
        <a:lstStyle/>
        <a:p>
          <a:endParaRPr lang="fr-FR"/>
        </a:p>
      </dgm:t>
    </dgm:pt>
    <dgm:pt modelId="{85229C00-11B0-4C5E-A6DC-0CA31E1679CE}">
      <dgm:prSet phldrT="[Texte]"/>
      <dgm:spPr/>
      <dgm:t>
        <a:bodyPr/>
        <a:lstStyle/>
        <a:p>
          <a:r>
            <a:rPr lang="fr-FR" dirty="0" smtClean="0"/>
            <a:t>Océan</a:t>
          </a:r>
          <a:endParaRPr lang="fr-FR" dirty="0"/>
        </a:p>
      </dgm:t>
    </dgm:pt>
    <dgm:pt modelId="{B62F9D68-50CD-4C72-B10C-EE370FA0B46D}" type="parTrans" cxnId="{36801C3A-235A-40D0-A9A7-8F0DF744994C}">
      <dgm:prSet/>
      <dgm:spPr/>
      <dgm:t>
        <a:bodyPr/>
        <a:lstStyle/>
        <a:p>
          <a:endParaRPr lang="fr-FR"/>
        </a:p>
      </dgm:t>
    </dgm:pt>
    <dgm:pt modelId="{6245B8C4-70D6-493F-B732-F5E0F6DDBEE3}" type="sibTrans" cxnId="{36801C3A-235A-40D0-A9A7-8F0DF744994C}">
      <dgm:prSet/>
      <dgm:spPr/>
      <dgm:t>
        <a:bodyPr/>
        <a:lstStyle/>
        <a:p>
          <a:endParaRPr lang="fr-FR"/>
        </a:p>
      </dgm:t>
    </dgm:pt>
    <dgm:pt modelId="{29CF60D0-5886-4094-838A-A3A2222885A1}">
      <dgm:prSet phldrT="[Texte]"/>
      <dgm:spPr/>
      <dgm:t>
        <a:bodyPr/>
        <a:lstStyle/>
        <a:p>
          <a:pPr algn="just"/>
          <a:r>
            <a:rPr lang="fr-FR" dirty="0" smtClean="0"/>
            <a:t>71 % des demandeurs habitent sur le territoire de la CARO, </a:t>
          </a:r>
          <a:r>
            <a:rPr lang="fr-FR" dirty="0" smtClean="0">
              <a:solidFill>
                <a:schemeClr val="tx1"/>
              </a:solidFill>
            </a:rPr>
            <a:t>17</a:t>
          </a:r>
          <a:r>
            <a:rPr lang="fr-FR" dirty="0" smtClean="0"/>
            <a:t> % en Charente Maritime et </a:t>
          </a:r>
          <a:r>
            <a:rPr lang="fr-FR" dirty="0" smtClean="0">
              <a:solidFill>
                <a:schemeClr val="tx1"/>
              </a:solidFill>
            </a:rPr>
            <a:t>12 </a:t>
          </a:r>
          <a:r>
            <a:rPr lang="fr-FR" dirty="0" smtClean="0"/>
            <a:t>% viennent de l’extérieur du département.</a:t>
          </a:r>
          <a:br>
            <a:rPr lang="fr-FR" dirty="0" smtClean="0"/>
          </a:br>
          <a:endParaRPr lang="fr-FR" dirty="0"/>
        </a:p>
      </dgm:t>
    </dgm:pt>
    <dgm:pt modelId="{C9AC0772-E908-4529-9990-7661F3A5FFDD}" type="parTrans" cxnId="{1885C87F-85CE-488B-B9EA-3D5D483A26B6}">
      <dgm:prSet/>
      <dgm:spPr/>
      <dgm:t>
        <a:bodyPr/>
        <a:lstStyle/>
        <a:p>
          <a:endParaRPr lang="fr-FR"/>
        </a:p>
      </dgm:t>
    </dgm:pt>
    <dgm:pt modelId="{26BA23AA-0A95-49EF-8F05-CCA2A3A28D87}" type="sibTrans" cxnId="{1885C87F-85CE-488B-B9EA-3D5D483A26B6}">
      <dgm:prSet/>
      <dgm:spPr/>
      <dgm:t>
        <a:bodyPr/>
        <a:lstStyle/>
        <a:p>
          <a:endParaRPr lang="fr-FR"/>
        </a:p>
      </dgm:t>
    </dgm:pt>
    <dgm:pt modelId="{89026F86-F620-42FC-B71A-B3635960DC87}" type="pres">
      <dgm:prSet presAssocID="{E4EB9DD7-D7FE-43FE-A2F6-76EDEAE7514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21E7606-AF96-46B2-93AE-00C5FD9B17C9}" type="pres">
      <dgm:prSet presAssocID="{3C9844A6-38BE-4421-8C95-4EA41059C463}" presName="composite" presStyleCnt="0"/>
      <dgm:spPr/>
      <dgm:t>
        <a:bodyPr/>
        <a:lstStyle/>
        <a:p>
          <a:endParaRPr lang="fr-FR"/>
        </a:p>
      </dgm:t>
    </dgm:pt>
    <dgm:pt modelId="{92DA2F01-EE45-4BCD-B383-FE60B57E0ED6}" type="pres">
      <dgm:prSet presAssocID="{3C9844A6-38BE-4421-8C95-4EA41059C46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BDBCDBF-56DB-45E2-98D5-F087B28FD25F}" type="pres">
      <dgm:prSet presAssocID="{3C9844A6-38BE-4421-8C95-4EA41059C46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61B960A-37CC-4BBE-9EB6-4AA61F772D4A}" type="pres">
      <dgm:prSet presAssocID="{FCB66AEF-D568-43E3-8CA9-55DC56DB88D9}" presName="sp" presStyleCnt="0"/>
      <dgm:spPr/>
      <dgm:t>
        <a:bodyPr/>
        <a:lstStyle/>
        <a:p>
          <a:endParaRPr lang="fr-FR"/>
        </a:p>
      </dgm:t>
    </dgm:pt>
    <dgm:pt modelId="{46BDE8D0-A1AA-4BEF-B308-29CE2959CCE3}" type="pres">
      <dgm:prSet presAssocID="{929B21D2-EB80-4698-B993-E5C3ACA99ECC}" presName="composite" presStyleCnt="0"/>
      <dgm:spPr/>
      <dgm:t>
        <a:bodyPr/>
        <a:lstStyle/>
        <a:p>
          <a:endParaRPr lang="fr-FR"/>
        </a:p>
      </dgm:t>
    </dgm:pt>
    <dgm:pt modelId="{A175BF1F-037E-4B91-90A5-C42A651AECD5}" type="pres">
      <dgm:prSet presAssocID="{929B21D2-EB80-4698-B993-E5C3ACA99EC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13D614D-AB9C-46E5-A608-B44D45C4D711}" type="pres">
      <dgm:prSet presAssocID="{929B21D2-EB80-4698-B993-E5C3ACA99EC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3B11E6-B43E-4D51-9FF9-77E12101671E}" type="pres">
      <dgm:prSet presAssocID="{6A98421A-15F9-487E-B26B-40AFC1FB1445}" presName="sp" presStyleCnt="0"/>
      <dgm:spPr/>
      <dgm:t>
        <a:bodyPr/>
        <a:lstStyle/>
        <a:p>
          <a:endParaRPr lang="fr-FR"/>
        </a:p>
      </dgm:t>
    </dgm:pt>
    <dgm:pt modelId="{304D586E-0E04-43DC-8C8B-BEEA164685C4}" type="pres">
      <dgm:prSet presAssocID="{85229C00-11B0-4C5E-A6DC-0CA31E1679CE}" presName="composite" presStyleCnt="0"/>
      <dgm:spPr/>
      <dgm:t>
        <a:bodyPr/>
        <a:lstStyle/>
        <a:p>
          <a:endParaRPr lang="fr-FR"/>
        </a:p>
      </dgm:t>
    </dgm:pt>
    <dgm:pt modelId="{2210195B-9E43-4EE7-8455-6CBAC55492CA}" type="pres">
      <dgm:prSet presAssocID="{85229C00-11B0-4C5E-A6DC-0CA31E1679C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7D9713E-DDC8-489C-9C41-5061D1C701E3}" type="pres">
      <dgm:prSet presAssocID="{85229C00-11B0-4C5E-A6DC-0CA31E1679CE}" presName="descendantText" presStyleLbl="alignAcc1" presStyleIdx="2" presStyleCnt="3" custLinFactNeighborX="-143" custLinFactNeighborY="-44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30BF57A-63DF-4383-B8E9-A8278653EA1E}" type="presOf" srcId="{E4EB9DD7-D7FE-43FE-A2F6-76EDEAE75144}" destId="{89026F86-F620-42FC-B71A-B3635960DC87}" srcOrd="0" destOrd="0" presId="urn:microsoft.com/office/officeart/2005/8/layout/chevron2"/>
    <dgm:cxn modelId="{1885C87F-85CE-488B-B9EA-3D5D483A26B6}" srcId="{85229C00-11B0-4C5E-A6DC-0CA31E1679CE}" destId="{29CF60D0-5886-4094-838A-A3A2222885A1}" srcOrd="0" destOrd="0" parTransId="{C9AC0772-E908-4529-9990-7661F3A5FFDD}" sibTransId="{26BA23AA-0A95-49EF-8F05-CCA2A3A28D87}"/>
    <dgm:cxn modelId="{7279A5A7-2F03-4325-A4E7-62E2B3CB260F}" srcId="{E4EB9DD7-D7FE-43FE-A2F6-76EDEAE75144}" destId="{929B21D2-EB80-4698-B993-E5C3ACA99ECC}" srcOrd="1" destOrd="0" parTransId="{0BFB78C9-C491-4C83-AA3B-68FB2A85DFEE}" sibTransId="{6A98421A-15F9-487E-B26B-40AFC1FB1445}"/>
    <dgm:cxn modelId="{4076C7C2-FF74-4CEE-A19C-2FB7E9F315AC}" type="presOf" srcId="{929B21D2-EB80-4698-B993-E5C3ACA99ECC}" destId="{A175BF1F-037E-4B91-90A5-C42A651AECD5}" srcOrd="0" destOrd="0" presId="urn:microsoft.com/office/officeart/2005/8/layout/chevron2"/>
    <dgm:cxn modelId="{D366A083-E4E6-41B6-8B05-B8B7B5C2607E}" type="presOf" srcId="{29CF60D0-5886-4094-838A-A3A2222885A1}" destId="{F7D9713E-DDC8-489C-9C41-5061D1C701E3}" srcOrd="0" destOrd="0" presId="urn:microsoft.com/office/officeart/2005/8/layout/chevron2"/>
    <dgm:cxn modelId="{80BBDDEA-A929-4DC5-A3C4-1535B3AA708C}" type="presOf" srcId="{3C9844A6-38BE-4421-8C95-4EA41059C463}" destId="{92DA2F01-EE45-4BCD-B383-FE60B57E0ED6}" srcOrd="0" destOrd="0" presId="urn:microsoft.com/office/officeart/2005/8/layout/chevron2"/>
    <dgm:cxn modelId="{BD3AA8B0-90E6-486C-B4C3-689D03FDE0CF}" srcId="{3C9844A6-38BE-4421-8C95-4EA41059C463}" destId="{E67D2DF5-B63E-45A9-A720-3CBC9B15D94B}" srcOrd="0" destOrd="0" parTransId="{CA4B9968-E09B-4F9D-B7DF-9B0A4CAD8FB1}" sibTransId="{B89137D2-712C-4D18-95F3-7DCA4B98CBA7}"/>
    <dgm:cxn modelId="{DE1A16A6-6655-4F4D-A966-2F166284EE07}" type="presOf" srcId="{85229C00-11B0-4C5E-A6DC-0CA31E1679CE}" destId="{2210195B-9E43-4EE7-8455-6CBAC55492CA}" srcOrd="0" destOrd="0" presId="urn:microsoft.com/office/officeart/2005/8/layout/chevron2"/>
    <dgm:cxn modelId="{55842C6C-2D18-4B6F-AD45-567AFE9D548A}" srcId="{E4EB9DD7-D7FE-43FE-A2F6-76EDEAE75144}" destId="{3C9844A6-38BE-4421-8C95-4EA41059C463}" srcOrd="0" destOrd="0" parTransId="{54650037-8B82-461D-8EC3-4D0ECBC756F8}" sibTransId="{FCB66AEF-D568-43E3-8CA9-55DC56DB88D9}"/>
    <dgm:cxn modelId="{AB9148CF-0109-42BC-B605-43ADC95F8EC2}" srcId="{929B21D2-EB80-4698-B993-E5C3ACA99ECC}" destId="{DD219A39-72D5-4049-8C03-FA0C8E94C607}" srcOrd="0" destOrd="0" parTransId="{B7144DC6-AB13-459F-83FB-E91120D03A40}" sibTransId="{C65697A4-D595-4B51-B0DB-1B1D75582CB0}"/>
    <dgm:cxn modelId="{8D1E5FAD-6359-4930-A394-3E34858A9E41}" type="presOf" srcId="{DD219A39-72D5-4049-8C03-FA0C8E94C607}" destId="{613D614D-AB9C-46E5-A608-B44D45C4D711}" srcOrd="0" destOrd="0" presId="urn:microsoft.com/office/officeart/2005/8/layout/chevron2"/>
    <dgm:cxn modelId="{412CB91A-E50F-4A5A-A861-FDEE5060C8B8}" type="presOf" srcId="{E67D2DF5-B63E-45A9-A720-3CBC9B15D94B}" destId="{4BDBCDBF-56DB-45E2-98D5-F087B28FD25F}" srcOrd="0" destOrd="0" presId="urn:microsoft.com/office/officeart/2005/8/layout/chevron2"/>
    <dgm:cxn modelId="{36801C3A-235A-40D0-A9A7-8F0DF744994C}" srcId="{E4EB9DD7-D7FE-43FE-A2F6-76EDEAE75144}" destId="{85229C00-11B0-4C5E-A6DC-0CA31E1679CE}" srcOrd="2" destOrd="0" parTransId="{B62F9D68-50CD-4C72-B10C-EE370FA0B46D}" sibTransId="{6245B8C4-70D6-493F-B732-F5E0F6DDBEE3}"/>
    <dgm:cxn modelId="{D4D8398C-2E6A-4F3B-B244-02CA5D62D12A}" type="presParOf" srcId="{89026F86-F620-42FC-B71A-B3635960DC87}" destId="{A21E7606-AF96-46B2-93AE-00C5FD9B17C9}" srcOrd="0" destOrd="0" presId="urn:microsoft.com/office/officeart/2005/8/layout/chevron2"/>
    <dgm:cxn modelId="{AB1C35F6-B9FA-4160-9C95-74FDD97876C8}" type="presParOf" srcId="{A21E7606-AF96-46B2-93AE-00C5FD9B17C9}" destId="{92DA2F01-EE45-4BCD-B383-FE60B57E0ED6}" srcOrd="0" destOrd="0" presId="urn:microsoft.com/office/officeart/2005/8/layout/chevron2"/>
    <dgm:cxn modelId="{D0A1E3E6-7D43-482E-993B-7CAD11B8E112}" type="presParOf" srcId="{A21E7606-AF96-46B2-93AE-00C5FD9B17C9}" destId="{4BDBCDBF-56DB-45E2-98D5-F087B28FD25F}" srcOrd="1" destOrd="0" presId="urn:microsoft.com/office/officeart/2005/8/layout/chevron2"/>
    <dgm:cxn modelId="{0F3E10BB-C4CE-435A-BFA9-C679D1434D4B}" type="presParOf" srcId="{89026F86-F620-42FC-B71A-B3635960DC87}" destId="{F61B960A-37CC-4BBE-9EB6-4AA61F772D4A}" srcOrd="1" destOrd="0" presId="urn:microsoft.com/office/officeart/2005/8/layout/chevron2"/>
    <dgm:cxn modelId="{CE13F02C-C02A-4AB2-9950-A4626AC2388A}" type="presParOf" srcId="{89026F86-F620-42FC-B71A-B3635960DC87}" destId="{46BDE8D0-A1AA-4BEF-B308-29CE2959CCE3}" srcOrd="2" destOrd="0" presId="urn:microsoft.com/office/officeart/2005/8/layout/chevron2"/>
    <dgm:cxn modelId="{7450B818-7C02-453D-872C-6D168B72F5E9}" type="presParOf" srcId="{46BDE8D0-A1AA-4BEF-B308-29CE2959CCE3}" destId="{A175BF1F-037E-4B91-90A5-C42A651AECD5}" srcOrd="0" destOrd="0" presId="urn:microsoft.com/office/officeart/2005/8/layout/chevron2"/>
    <dgm:cxn modelId="{9626CEAC-DD67-4C10-8165-CEF2C4028660}" type="presParOf" srcId="{46BDE8D0-A1AA-4BEF-B308-29CE2959CCE3}" destId="{613D614D-AB9C-46E5-A608-B44D45C4D711}" srcOrd="1" destOrd="0" presId="urn:microsoft.com/office/officeart/2005/8/layout/chevron2"/>
    <dgm:cxn modelId="{99FAEDF2-05F9-420E-9522-0C3FD89EC490}" type="presParOf" srcId="{89026F86-F620-42FC-B71A-B3635960DC87}" destId="{213B11E6-B43E-4D51-9FF9-77E12101671E}" srcOrd="3" destOrd="0" presId="urn:microsoft.com/office/officeart/2005/8/layout/chevron2"/>
    <dgm:cxn modelId="{05FABEE0-8222-4E1A-B35B-BE3B739917DB}" type="presParOf" srcId="{89026F86-F620-42FC-B71A-B3635960DC87}" destId="{304D586E-0E04-43DC-8C8B-BEEA164685C4}" srcOrd="4" destOrd="0" presId="urn:microsoft.com/office/officeart/2005/8/layout/chevron2"/>
    <dgm:cxn modelId="{9AF8CDEF-31D1-4520-A212-4DD8F8939B86}" type="presParOf" srcId="{304D586E-0E04-43DC-8C8B-BEEA164685C4}" destId="{2210195B-9E43-4EE7-8455-6CBAC55492CA}" srcOrd="0" destOrd="0" presId="urn:microsoft.com/office/officeart/2005/8/layout/chevron2"/>
    <dgm:cxn modelId="{D59433BC-B1B2-452F-8144-8BAA098EF39B}" type="presParOf" srcId="{304D586E-0E04-43DC-8C8B-BEEA164685C4}" destId="{F7D9713E-DDC8-489C-9C41-5061D1C701E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EB9DD7-D7FE-43FE-A2F6-76EDEAE75144}" type="doc">
      <dgm:prSet loTypeId="urn:microsoft.com/office/officeart/2005/8/layout/chevron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85229C00-11B0-4C5E-A6DC-0CA31E1679CE}">
      <dgm:prSet phldrT="[Texte]"/>
      <dgm:spPr/>
      <dgm:t>
        <a:bodyPr/>
        <a:lstStyle/>
        <a:p>
          <a:r>
            <a:rPr lang="fr-FR" dirty="0" smtClean="0"/>
            <a:t>Océan</a:t>
          </a:r>
          <a:endParaRPr lang="fr-FR" dirty="0"/>
        </a:p>
      </dgm:t>
    </dgm:pt>
    <dgm:pt modelId="{6245B8C4-70D6-493F-B732-F5E0F6DDBEE3}" type="sibTrans" cxnId="{36801C3A-235A-40D0-A9A7-8F0DF744994C}">
      <dgm:prSet/>
      <dgm:spPr/>
      <dgm:t>
        <a:bodyPr/>
        <a:lstStyle/>
        <a:p>
          <a:endParaRPr lang="fr-FR"/>
        </a:p>
      </dgm:t>
    </dgm:pt>
    <dgm:pt modelId="{B62F9D68-50CD-4C72-B10C-EE370FA0B46D}" type="parTrans" cxnId="{36801C3A-235A-40D0-A9A7-8F0DF744994C}">
      <dgm:prSet/>
      <dgm:spPr/>
      <dgm:t>
        <a:bodyPr/>
        <a:lstStyle/>
        <a:p>
          <a:endParaRPr lang="fr-FR"/>
        </a:p>
      </dgm:t>
    </dgm:pt>
    <dgm:pt modelId="{DD219A39-72D5-4049-8C03-FA0C8E94C607}">
      <dgm:prSet phldrT="[Texte]"/>
      <dgm:spPr/>
      <dgm:t>
        <a:bodyPr/>
        <a:lstStyle/>
        <a:p>
          <a:pPr algn="just"/>
          <a:r>
            <a:rPr lang="fr-FR" dirty="0" smtClean="0"/>
            <a:t>L’amélioration des revenus des demandeurs observée </a:t>
          </a:r>
          <a:r>
            <a:rPr lang="fr-FR" dirty="0" smtClean="0">
              <a:solidFill>
                <a:schemeClr val="tx1"/>
              </a:solidFill>
            </a:rPr>
            <a:t>depuis 2 ans </a:t>
          </a:r>
          <a:r>
            <a:rPr lang="fr-FR" dirty="0" smtClean="0"/>
            <a:t>se poursuit en 2023 puisque, même si la précarité financière est toujours importante, 52 % d’entre eux ont des ressources stables, contre 48% en 2022 et 43 % en 2021.</a:t>
          </a:r>
          <a:endParaRPr lang="fr-FR" dirty="0"/>
        </a:p>
      </dgm:t>
    </dgm:pt>
    <dgm:pt modelId="{C65697A4-D595-4B51-B0DB-1B1D75582CB0}" type="sibTrans" cxnId="{AB9148CF-0109-42BC-B605-43ADC95F8EC2}">
      <dgm:prSet/>
      <dgm:spPr/>
      <dgm:t>
        <a:bodyPr/>
        <a:lstStyle/>
        <a:p>
          <a:endParaRPr lang="fr-FR"/>
        </a:p>
      </dgm:t>
    </dgm:pt>
    <dgm:pt modelId="{B7144DC6-AB13-459F-83FB-E91120D03A40}" type="parTrans" cxnId="{AB9148CF-0109-42BC-B605-43ADC95F8EC2}">
      <dgm:prSet/>
      <dgm:spPr/>
      <dgm:t>
        <a:bodyPr/>
        <a:lstStyle/>
        <a:p>
          <a:endParaRPr lang="fr-FR"/>
        </a:p>
      </dgm:t>
    </dgm:pt>
    <dgm:pt modelId="{E67D2DF5-B63E-45A9-A720-3CBC9B15D94B}">
      <dgm:prSet phldrT="[Texte]"/>
      <dgm:spPr/>
      <dgm:t>
        <a:bodyPr/>
        <a:lstStyle/>
        <a:p>
          <a:pPr algn="just"/>
          <a:r>
            <a:rPr lang="fr-FR" dirty="0" smtClean="0"/>
            <a:t>Les demandeurs de l’Office ont une répartition par âge homogène. En 2023, 17 % des demandeurs avaient moins de 29 ans, </a:t>
          </a:r>
          <a:r>
            <a:rPr lang="fr-FR" dirty="0" smtClean="0">
              <a:solidFill>
                <a:schemeClr val="tx1"/>
              </a:solidFill>
            </a:rPr>
            <a:t>24 </a:t>
          </a:r>
          <a:r>
            <a:rPr lang="fr-FR" dirty="0" smtClean="0"/>
            <a:t>% </a:t>
          </a:r>
          <a:r>
            <a:rPr lang="fr-FR" dirty="0" smtClean="0">
              <a:solidFill>
                <a:schemeClr val="tx1"/>
              </a:solidFill>
            </a:rPr>
            <a:t>entre 30 et 39 ans, 18 % entre 40 et 49 ans, 26% entre 50 et 64 ans et 15 % 65 ans et plus. Les + de 65 ans sont en augmentation (9% en 2022).</a:t>
          </a:r>
          <a:endParaRPr lang="fr-FR" dirty="0">
            <a:solidFill>
              <a:schemeClr val="tx1"/>
            </a:solidFill>
          </a:endParaRPr>
        </a:p>
      </dgm:t>
    </dgm:pt>
    <dgm:pt modelId="{B89137D2-712C-4D18-95F3-7DCA4B98CBA7}" type="sibTrans" cxnId="{BD3AA8B0-90E6-486C-B4C3-689D03FDE0CF}">
      <dgm:prSet/>
      <dgm:spPr/>
      <dgm:t>
        <a:bodyPr/>
        <a:lstStyle/>
        <a:p>
          <a:endParaRPr lang="fr-FR"/>
        </a:p>
      </dgm:t>
    </dgm:pt>
    <dgm:pt modelId="{CA4B9968-E09B-4F9D-B7DF-9B0A4CAD8FB1}" type="parTrans" cxnId="{BD3AA8B0-90E6-486C-B4C3-689D03FDE0CF}">
      <dgm:prSet/>
      <dgm:spPr/>
      <dgm:t>
        <a:bodyPr/>
        <a:lstStyle/>
        <a:p>
          <a:endParaRPr lang="fr-FR"/>
        </a:p>
      </dgm:t>
    </dgm:pt>
    <dgm:pt modelId="{3C9844A6-38BE-4421-8C95-4EA41059C463}">
      <dgm:prSet phldrT="[Texte]"/>
      <dgm:spPr/>
      <dgm:t>
        <a:bodyPr/>
        <a:lstStyle/>
        <a:p>
          <a:r>
            <a:rPr lang="fr-FR" dirty="0" smtClean="0"/>
            <a:t>Rochefort</a:t>
          </a:r>
          <a:endParaRPr lang="fr-FR" dirty="0"/>
        </a:p>
      </dgm:t>
    </dgm:pt>
    <dgm:pt modelId="{FCB66AEF-D568-43E3-8CA9-55DC56DB88D9}" type="sibTrans" cxnId="{55842C6C-2D18-4B6F-AD45-567AFE9D548A}">
      <dgm:prSet/>
      <dgm:spPr/>
      <dgm:t>
        <a:bodyPr/>
        <a:lstStyle/>
        <a:p>
          <a:endParaRPr lang="fr-FR"/>
        </a:p>
      </dgm:t>
    </dgm:pt>
    <dgm:pt modelId="{54650037-8B82-461D-8EC3-4D0ECBC756F8}" type="parTrans" cxnId="{55842C6C-2D18-4B6F-AD45-567AFE9D548A}">
      <dgm:prSet/>
      <dgm:spPr/>
      <dgm:t>
        <a:bodyPr/>
        <a:lstStyle/>
        <a:p>
          <a:endParaRPr lang="fr-FR"/>
        </a:p>
      </dgm:t>
    </dgm:pt>
    <dgm:pt modelId="{D17C37FD-4B07-4618-8489-F303B0EEF4D4}">
      <dgm:prSet phldrT="[Texte]"/>
      <dgm:spPr/>
      <dgm:t>
        <a:bodyPr/>
        <a:lstStyle/>
        <a:p>
          <a:pPr algn="just"/>
          <a:r>
            <a:rPr lang="fr-FR" dirty="0" smtClean="0">
              <a:solidFill>
                <a:schemeClr val="tx1"/>
              </a:solidFill>
            </a:rPr>
            <a:t>Les demandeurs de l’Office sont principalement des isolés, représentant près de 49% des demandeurs. </a:t>
          </a:r>
          <a:endParaRPr lang="fr-FR" dirty="0">
            <a:solidFill>
              <a:srgbClr val="FF0000"/>
            </a:solidFill>
          </a:endParaRPr>
        </a:p>
      </dgm:t>
    </dgm:pt>
    <dgm:pt modelId="{CF63E1CD-A44F-4C9F-BDAE-5171CB545060}" type="parTrans" cxnId="{2F1B56A1-4281-449B-904E-9B9F52697636}">
      <dgm:prSet/>
      <dgm:spPr/>
      <dgm:t>
        <a:bodyPr/>
        <a:lstStyle/>
        <a:p>
          <a:endParaRPr lang="fr-FR"/>
        </a:p>
      </dgm:t>
    </dgm:pt>
    <dgm:pt modelId="{664B5D55-0990-46FF-B718-47F1E31ECECE}" type="sibTrans" cxnId="{2F1B56A1-4281-449B-904E-9B9F52697636}">
      <dgm:prSet/>
      <dgm:spPr/>
      <dgm:t>
        <a:bodyPr/>
        <a:lstStyle/>
        <a:p>
          <a:endParaRPr lang="fr-FR"/>
        </a:p>
      </dgm:t>
    </dgm:pt>
    <dgm:pt modelId="{929B21D2-EB80-4698-B993-E5C3ACA99ECC}">
      <dgm:prSet phldrT="[Texte]"/>
      <dgm:spPr/>
      <dgm:t>
        <a:bodyPr/>
        <a:lstStyle/>
        <a:p>
          <a:r>
            <a:rPr lang="fr-FR" dirty="0" smtClean="0"/>
            <a:t>Habitat</a:t>
          </a:r>
          <a:endParaRPr lang="fr-FR" dirty="0"/>
        </a:p>
      </dgm:t>
    </dgm:pt>
    <dgm:pt modelId="{6A98421A-15F9-487E-B26B-40AFC1FB1445}" type="sibTrans" cxnId="{7279A5A7-2F03-4325-A4E7-62E2B3CB260F}">
      <dgm:prSet/>
      <dgm:spPr/>
      <dgm:t>
        <a:bodyPr/>
        <a:lstStyle/>
        <a:p>
          <a:endParaRPr lang="fr-FR"/>
        </a:p>
      </dgm:t>
    </dgm:pt>
    <dgm:pt modelId="{0BFB78C9-C491-4C83-AA3B-68FB2A85DFEE}" type="parTrans" cxnId="{7279A5A7-2F03-4325-A4E7-62E2B3CB260F}">
      <dgm:prSet/>
      <dgm:spPr/>
      <dgm:t>
        <a:bodyPr/>
        <a:lstStyle/>
        <a:p>
          <a:endParaRPr lang="fr-FR"/>
        </a:p>
      </dgm:t>
    </dgm:pt>
    <dgm:pt modelId="{89026F86-F620-42FC-B71A-B3635960DC87}" type="pres">
      <dgm:prSet presAssocID="{E4EB9DD7-D7FE-43FE-A2F6-76EDEAE7514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21E7606-AF96-46B2-93AE-00C5FD9B17C9}" type="pres">
      <dgm:prSet presAssocID="{3C9844A6-38BE-4421-8C95-4EA41059C463}" presName="composite" presStyleCnt="0"/>
      <dgm:spPr/>
      <dgm:t>
        <a:bodyPr/>
        <a:lstStyle/>
        <a:p>
          <a:endParaRPr lang="fr-FR"/>
        </a:p>
      </dgm:t>
    </dgm:pt>
    <dgm:pt modelId="{92DA2F01-EE45-4BCD-B383-FE60B57E0ED6}" type="pres">
      <dgm:prSet presAssocID="{3C9844A6-38BE-4421-8C95-4EA41059C46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BDBCDBF-56DB-45E2-98D5-F087B28FD25F}" type="pres">
      <dgm:prSet presAssocID="{3C9844A6-38BE-4421-8C95-4EA41059C46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61B960A-37CC-4BBE-9EB6-4AA61F772D4A}" type="pres">
      <dgm:prSet presAssocID="{FCB66AEF-D568-43E3-8CA9-55DC56DB88D9}" presName="sp" presStyleCnt="0"/>
      <dgm:spPr/>
      <dgm:t>
        <a:bodyPr/>
        <a:lstStyle/>
        <a:p>
          <a:endParaRPr lang="fr-FR"/>
        </a:p>
      </dgm:t>
    </dgm:pt>
    <dgm:pt modelId="{46BDE8D0-A1AA-4BEF-B308-29CE2959CCE3}" type="pres">
      <dgm:prSet presAssocID="{929B21D2-EB80-4698-B993-E5C3ACA99ECC}" presName="composite" presStyleCnt="0"/>
      <dgm:spPr/>
      <dgm:t>
        <a:bodyPr/>
        <a:lstStyle/>
        <a:p>
          <a:endParaRPr lang="fr-FR"/>
        </a:p>
      </dgm:t>
    </dgm:pt>
    <dgm:pt modelId="{A175BF1F-037E-4B91-90A5-C42A651AECD5}" type="pres">
      <dgm:prSet presAssocID="{929B21D2-EB80-4698-B993-E5C3ACA99EC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13D614D-AB9C-46E5-A608-B44D45C4D711}" type="pres">
      <dgm:prSet presAssocID="{929B21D2-EB80-4698-B993-E5C3ACA99EC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3B11E6-B43E-4D51-9FF9-77E12101671E}" type="pres">
      <dgm:prSet presAssocID="{6A98421A-15F9-487E-B26B-40AFC1FB1445}" presName="sp" presStyleCnt="0"/>
      <dgm:spPr/>
      <dgm:t>
        <a:bodyPr/>
        <a:lstStyle/>
        <a:p>
          <a:endParaRPr lang="fr-FR"/>
        </a:p>
      </dgm:t>
    </dgm:pt>
    <dgm:pt modelId="{304D586E-0E04-43DC-8C8B-BEEA164685C4}" type="pres">
      <dgm:prSet presAssocID="{85229C00-11B0-4C5E-A6DC-0CA31E1679CE}" presName="composite" presStyleCnt="0"/>
      <dgm:spPr/>
      <dgm:t>
        <a:bodyPr/>
        <a:lstStyle/>
        <a:p>
          <a:endParaRPr lang="fr-FR"/>
        </a:p>
      </dgm:t>
    </dgm:pt>
    <dgm:pt modelId="{2210195B-9E43-4EE7-8455-6CBAC55492CA}" type="pres">
      <dgm:prSet presAssocID="{85229C00-11B0-4C5E-A6DC-0CA31E1679C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7D9713E-DDC8-489C-9C41-5061D1C701E3}" type="pres">
      <dgm:prSet presAssocID="{85229C00-11B0-4C5E-A6DC-0CA31E1679CE}" presName="descendantText" presStyleLbl="alignAcc1" presStyleIdx="2" presStyleCnt="3" custLinFactNeighborX="-462" custLinFactNeighborY="-602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D44575E-20AE-4D35-85ED-5A35CD8EDB88}" type="presOf" srcId="{85229C00-11B0-4C5E-A6DC-0CA31E1679CE}" destId="{2210195B-9E43-4EE7-8455-6CBAC55492CA}" srcOrd="0" destOrd="0" presId="urn:microsoft.com/office/officeart/2005/8/layout/chevron2"/>
    <dgm:cxn modelId="{AB9148CF-0109-42BC-B605-43ADC95F8EC2}" srcId="{929B21D2-EB80-4698-B993-E5C3ACA99ECC}" destId="{DD219A39-72D5-4049-8C03-FA0C8E94C607}" srcOrd="0" destOrd="0" parTransId="{B7144DC6-AB13-459F-83FB-E91120D03A40}" sibTransId="{C65697A4-D595-4B51-B0DB-1B1D75582CB0}"/>
    <dgm:cxn modelId="{7279A5A7-2F03-4325-A4E7-62E2B3CB260F}" srcId="{E4EB9DD7-D7FE-43FE-A2F6-76EDEAE75144}" destId="{929B21D2-EB80-4698-B993-E5C3ACA99ECC}" srcOrd="1" destOrd="0" parTransId="{0BFB78C9-C491-4C83-AA3B-68FB2A85DFEE}" sibTransId="{6A98421A-15F9-487E-B26B-40AFC1FB1445}"/>
    <dgm:cxn modelId="{3805B9D1-DEBA-4987-838D-E1D5C4EF9B9D}" type="presOf" srcId="{929B21D2-EB80-4698-B993-E5C3ACA99ECC}" destId="{A175BF1F-037E-4B91-90A5-C42A651AECD5}" srcOrd="0" destOrd="0" presId="urn:microsoft.com/office/officeart/2005/8/layout/chevron2"/>
    <dgm:cxn modelId="{263FE1AB-35B0-484A-AFAC-5A47EDBF7824}" type="presOf" srcId="{3C9844A6-38BE-4421-8C95-4EA41059C463}" destId="{92DA2F01-EE45-4BCD-B383-FE60B57E0ED6}" srcOrd="0" destOrd="0" presId="urn:microsoft.com/office/officeart/2005/8/layout/chevron2"/>
    <dgm:cxn modelId="{2F1B56A1-4281-449B-904E-9B9F52697636}" srcId="{85229C00-11B0-4C5E-A6DC-0CA31E1679CE}" destId="{D17C37FD-4B07-4618-8489-F303B0EEF4D4}" srcOrd="0" destOrd="0" parTransId="{CF63E1CD-A44F-4C9F-BDAE-5171CB545060}" sibTransId="{664B5D55-0990-46FF-B718-47F1E31ECECE}"/>
    <dgm:cxn modelId="{BD3AA8B0-90E6-486C-B4C3-689D03FDE0CF}" srcId="{3C9844A6-38BE-4421-8C95-4EA41059C463}" destId="{E67D2DF5-B63E-45A9-A720-3CBC9B15D94B}" srcOrd="0" destOrd="0" parTransId="{CA4B9968-E09B-4F9D-B7DF-9B0A4CAD8FB1}" sibTransId="{B89137D2-712C-4D18-95F3-7DCA4B98CBA7}"/>
    <dgm:cxn modelId="{2F8227B3-4A9E-472F-A88E-6E127F05BB85}" type="presOf" srcId="{D17C37FD-4B07-4618-8489-F303B0EEF4D4}" destId="{F7D9713E-DDC8-489C-9C41-5061D1C701E3}" srcOrd="0" destOrd="0" presId="urn:microsoft.com/office/officeart/2005/8/layout/chevron2"/>
    <dgm:cxn modelId="{EDB148A0-8210-4494-BE5F-1882FD1B9FC2}" type="presOf" srcId="{DD219A39-72D5-4049-8C03-FA0C8E94C607}" destId="{613D614D-AB9C-46E5-A608-B44D45C4D711}" srcOrd="0" destOrd="0" presId="urn:microsoft.com/office/officeart/2005/8/layout/chevron2"/>
    <dgm:cxn modelId="{CBF1654E-393D-41AE-B2A7-EFEA71CCDB30}" type="presOf" srcId="{E4EB9DD7-D7FE-43FE-A2F6-76EDEAE75144}" destId="{89026F86-F620-42FC-B71A-B3635960DC87}" srcOrd="0" destOrd="0" presId="urn:microsoft.com/office/officeart/2005/8/layout/chevron2"/>
    <dgm:cxn modelId="{C4E7837B-F8BE-4D81-880D-C1B73E8B6C57}" type="presOf" srcId="{E67D2DF5-B63E-45A9-A720-3CBC9B15D94B}" destId="{4BDBCDBF-56DB-45E2-98D5-F087B28FD25F}" srcOrd="0" destOrd="0" presId="urn:microsoft.com/office/officeart/2005/8/layout/chevron2"/>
    <dgm:cxn modelId="{36801C3A-235A-40D0-A9A7-8F0DF744994C}" srcId="{E4EB9DD7-D7FE-43FE-A2F6-76EDEAE75144}" destId="{85229C00-11B0-4C5E-A6DC-0CA31E1679CE}" srcOrd="2" destOrd="0" parTransId="{B62F9D68-50CD-4C72-B10C-EE370FA0B46D}" sibTransId="{6245B8C4-70D6-493F-B732-F5E0F6DDBEE3}"/>
    <dgm:cxn modelId="{55842C6C-2D18-4B6F-AD45-567AFE9D548A}" srcId="{E4EB9DD7-D7FE-43FE-A2F6-76EDEAE75144}" destId="{3C9844A6-38BE-4421-8C95-4EA41059C463}" srcOrd="0" destOrd="0" parTransId="{54650037-8B82-461D-8EC3-4D0ECBC756F8}" sibTransId="{FCB66AEF-D568-43E3-8CA9-55DC56DB88D9}"/>
    <dgm:cxn modelId="{33D3B1A8-42DB-4C52-9240-861BBA05B9B1}" type="presParOf" srcId="{89026F86-F620-42FC-B71A-B3635960DC87}" destId="{A21E7606-AF96-46B2-93AE-00C5FD9B17C9}" srcOrd="0" destOrd="0" presId="urn:microsoft.com/office/officeart/2005/8/layout/chevron2"/>
    <dgm:cxn modelId="{963287B0-1C4A-40C2-A700-5CBB24926FBA}" type="presParOf" srcId="{A21E7606-AF96-46B2-93AE-00C5FD9B17C9}" destId="{92DA2F01-EE45-4BCD-B383-FE60B57E0ED6}" srcOrd="0" destOrd="0" presId="urn:microsoft.com/office/officeart/2005/8/layout/chevron2"/>
    <dgm:cxn modelId="{63EE4799-C182-4EDB-9F88-10EB1AFE1178}" type="presParOf" srcId="{A21E7606-AF96-46B2-93AE-00C5FD9B17C9}" destId="{4BDBCDBF-56DB-45E2-98D5-F087B28FD25F}" srcOrd="1" destOrd="0" presId="urn:microsoft.com/office/officeart/2005/8/layout/chevron2"/>
    <dgm:cxn modelId="{EB7F0533-3CDF-43C7-AE84-EE72FD0624D4}" type="presParOf" srcId="{89026F86-F620-42FC-B71A-B3635960DC87}" destId="{F61B960A-37CC-4BBE-9EB6-4AA61F772D4A}" srcOrd="1" destOrd="0" presId="urn:microsoft.com/office/officeart/2005/8/layout/chevron2"/>
    <dgm:cxn modelId="{3652ED15-0D00-4379-8E43-02CE36B53C95}" type="presParOf" srcId="{89026F86-F620-42FC-B71A-B3635960DC87}" destId="{46BDE8D0-A1AA-4BEF-B308-29CE2959CCE3}" srcOrd="2" destOrd="0" presId="urn:microsoft.com/office/officeart/2005/8/layout/chevron2"/>
    <dgm:cxn modelId="{3FE700A7-D931-4175-A503-26276F9C003E}" type="presParOf" srcId="{46BDE8D0-A1AA-4BEF-B308-29CE2959CCE3}" destId="{A175BF1F-037E-4B91-90A5-C42A651AECD5}" srcOrd="0" destOrd="0" presId="urn:microsoft.com/office/officeart/2005/8/layout/chevron2"/>
    <dgm:cxn modelId="{3A43D927-5F7F-40A5-B008-986738E37A4A}" type="presParOf" srcId="{46BDE8D0-A1AA-4BEF-B308-29CE2959CCE3}" destId="{613D614D-AB9C-46E5-A608-B44D45C4D711}" srcOrd="1" destOrd="0" presId="urn:microsoft.com/office/officeart/2005/8/layout/chevron2"/>
    <dgm:cxn modelId="{2E159F31-009D-455B-8995-0CF830CF8A4C}" type="presParOf" srcId="{89026F86-F620-42FC-B71A-B3635960DC87}" destId="{213B11E6-B43E-4D51-9FF9-77E12101671E}" srcOrd="3" destOrd="0" presId="urn:microsoft.com/office/officeart/2005/8/layout/chevron2"/>
    <dgm:cxn modelId="{746008BF-1DFD-41BD-91FB-809E7BBFA211}" type="presParOf" srcId="{89026F86-F620-42FC-B71A-B3635960DC87}" destId="{304D586E-0E04-43DC-8C8B-BEEA164685C4}" srcOrd="4" destOrd="0" presId="urn:microsoft.com/office/officeart/2005/8/layout/chevron2"/>
    <dgm:cxn modelId="{8E2654FF-D1D3-46A4-8D8B-41CD1DDD9702}" type="presParOf" srcId="{304D586E-0E04-43DC-8C8B-BEEA164685C4}" destId="{2210195B-9E43-4EE7-8455-6CBAC55492CA}" srcOrd="0" destOrd="0" presId="urn:microsoft.com/office/officeart/2005/8/layout/chevron2"/>
    <dgm:cxn modelId="{21248185-2545-4F59-AF57-4F8D3480A74D}" type="presParOf" srcId="{304D586E-0E04-43DC-8C8B-BEEA164685C4}" destId="{F7D9713E-DDC8-489C-9C41-5061D1C701E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EB9DD7-D7FE-43FE-A2F6-76EDEAE75144}" type="doc">
      <dgm:prSet loTypeId="urn:microsoft.com/office/officeart/2005/8/layout/chevron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3C9844A6-38BE-4421-8C95-4EA41059C463}">
      <dgm:prSet phldrT="[Texte]"/>
      <dgm:spPr/>
      <dgm:t>
        <a:bodyPr/>
        <a:lstStyle/>
        <a:p>
          <a:r>
            <a:rPr lang="fr-FR" dirty="0" smtClean="0"/>
            <a:t>Rochefort</a:t>
          </a:r>
          <a:endParaRPr lang="fr-FR" dirty="0"/>
        </a:p>
      </dgm:t>
    </dgm:pt>
    <dgm:pt modelId="{54650037-8B82-461D-8EC3-4D0ECBC756F8}" type="parTrans" cxnId="{55842C6C-2D18-4B6F-AD45-567AFE9D548A}">
      <dgm:prSet/>
      <dgm:spPr/>
      <dgm:t>
        <a:bodyPr/>
        <a:lstStyle/>
        <a:p>
          <a:endParaRPr lang="fr-FR"/>
        </a:p>
      </dgm:t>
    </dgm:pt>
    <dgm:pt modelId="{FCB66AEF-D568-43E3-8CA9-55DC56DB88D9}" type="sibTrans" cxnId="{55842C6C-2D18-4B6F-AD45-567AFE9D548A}">
      <dgm:prSet/>
      <dgm:spPr/>
      <dgm:t>
        <a:bodyPr/>
        <a:lstStyle/>
        <a:p>
          <a:endParaRPr lang="fr-FR"/>
        </a:p>
      </dgm:t>
    </dgm:pt>
    <dgm:pt modelId="{E67D2DF5-B63E-45A9-A720-3CBC9B15D94B}">
      <dgm:prSet phldrT="[Texte]"/>
      <dgm:spPr/>
      <dgm:t>
        <a:bodyPr/>
        <a:lstStyle/>
        <a:p>
          <a:pPr algn="just"/>
          <a:r>
            <a:rPr lang="fr-FR" dirty="0" smtClean="0"/>
            <a:t>En 2023, l’Office a attribué 251 logements, contre 177 en 2022 et 269 en 2021. Parmi ces attributions 201 se sont faites au profit de primo-demandeurs et 38 dans le cadre de mutations internes (soit </a:t>
          </a:r>
          <a:r>
            <a:rPr lang="fr-FR" dirty="0" smtClean="0">
              <a:solidFill>
                <a:schemeClr val="tx1"/>
              </a:solidFill>
            </a:rPr>
            <a:t>15</a:t>
          </a:r>
          <a:r>
            <a:rPr lang="fr-FR" dirty="0" smtClean="0"/>
            <a:t>%). </a:t>
          </a:r>
          <a:endParaRPr lang="fr-FR" dirty="0"/>
        </a:p>
      </dgm:t>
    </dgm:pt>
    <dgm:pt modelId="{CA4B9968-E09B-4F9D-B7DF-9B0A4CAD8FB1}" type="parTrans" cxnId="{BD3AA8B0-90E6-486C-B4C3-689D03FDE0CF}">
      <dgm:prSet/>
      <dgm:spPr/>
      <dgm:t>
        <a:bodyPr/>
        <a:lstStyle/>
        <a:p>
          <a:endParaRPr lang="fr-FR"/>
        </a:p>
      </dgm:t>
    </dgm:pt>
    <dgm:pt modelId="{B89137D2-712C-4D18-95F3-7DCA4B98CBA7}" type="sibTrans" cxnId="{BD3AA8B0-90E6-486C-B4C3-689D03FDE0CF}">
      <dgm:prSet/>
      <dgm:spPr/>
      <dgm:t>
        <a:bodyPr/>
        <a:lstStyle/>
        <a:p>
          <a:endParaRPr lang="fr-FR"/>
        </a:p>
      </dgm:t>
    </dgm:pt>
    <dgm:pt modelId="{929B21D2-EB80-4698-B993-E5C3ACA99ECC}">
      <dgm:prSet phldrT="[Texte]"/>
      <dgm:spPr/>
      <dgm:t>
        <a:bodyPr/>
        <a:lstStyle/>
        <a:p>
          <a:r>
            <a:rPr lang="fr-FR" dirty="0" smtClean="0"/>
            <a:t>Habitat </a:t>
          </a:r>
          <a:endParaRPr lang="fr-FR" dirty="0"/>
        </a:p>
      </dgm:t>
    </dgm:pt>
    <dgm:pt modelId="{0BFB78C9-C491-4C83-AA3B-68FB2A85DFEE}" type="parTrans" cxnId="{7279A5A7-2F03-4325-A4E7-62E2B3CB260F}">
      <dgm:prSet/>
      <dgm:spPr/>
      <dgm:t>
        <a:bodyPr/>
        <a:lstStyle/>
        <a:p>
          <a:endParaRPr lang="fr-FR"/>
        </a:p>
      </dgm:t>
    </dgm:pt>
    <dgm:pt modelId="{6A98421A-15F9-487E-B26B-40AFC1FB1445}" type="sibTrans" cxnId="{7279A5A7-2F03-4325-A4E7-62E2B3CB260F}">
      <dgm:prSet/>
      <dgm:spPr/>
      <dgm:t>
        <a:bodyPr/>
        <a:lstStyle/>
        <a:p>
          <a:endParaRPr lang="fr-FR"/>
        </a:p>
      </dgm:t>
    </dgm:pt>
    <dgm:pt modelId="{DD219A39-72D5-4049-8C03-FA0C8E94C607}">
      <dgm:prSet phldrT="[Texte]"/>
      <dgm:spPr/>
      <dgm:t>
        <a:bodyPr/>
        <a:lstStyle/>
        <a:p>
          <a:pPr algn="just"/>
          <a:r>
            <a:rPr lang="fr-FR" dirty="0" smtClean="0">
              <a:solidFill>
                <a:schemeClr val="tx1"/>
              </a:solidFill>
            </a:rPr>
            <a:t>La répartition des demandes satisfaites s’est faite au profit des ménages jeunes : 22% pour les moins de 30 ans, 49%  entre 30 et 39 ans.</a:t>
          </a:r>
          <a:endParaRPr lang="fr-FR" dirty="0">
            <a:solidFill>
              <a:schemeClr val="tx1"/>
            </a:solidFill>
          </a:endParaRPr>
        </a:p>
      </dgm:t>
    </dgm:pt>
    <dgm:pt modelId="{B7144DC6-AB13-459F-83FB-E91120D03A40}" type="parTrans" cxnId="{AB9148CF-0109-42BC-B605-43ADC95F8EC2}">
      <dgm:prSet/>
      <dgm:spPr/>
      <dgm:t>
        <a:bodyPr/>
        <a:lstStyle/>
        <a:p>
          <a:endParaRPr lang="fr-FR"/>
        </a:p>
      </dgm:t>
    </dgm:pt>
    <dgm:pt modelId="{C65697A4-D595-4B51-B0DB-1B1D75582CB0}" type="sibTrans" cxnId="{AB9148CF-0109-42BC-B605-43ADC95F8EC2}">
      <dgm:prSet/>
      <dgm:spPr/>
      <dgm:t>
        <a:bodyPr/>
        <a:lstStyle/>
        <a:p>
          <a:endParaRPr lang="fr-FR"/>
        </a:p>
      </dgm:t>
    </dgm:pt>
    <dgm:pt modelId="{85229C00-11B0-4C5E-A6DC-0CA31E1679CE}">
      <dgm:prSet phldrT="[Texte]"/>
      <dgm:spPr/>
      <dgm:t>
        <a:bodyPr/>
        <a:lstStyle/>
        <a:p>
          <a:r>
            <a:rPr lang="fr-FR" dirty="0" smtClean="0"/>
            <a:t>Océan</a:t>
          </a:r>
          <a:endParaRPr lang="fr-FR" dirty="0"/>
        </a:p>
      </dgm:t>
    </dgm:pt>
    <dgm:pt modelId="{B62F9D68-50CD-4C72-B10C-EE370FA0B46D}" type="parTrans" cxnId="{36801C3A-235A-40D0-A9A7-8F0DF744994C}">
      <dgm:prSet/>
      <dgm:spPr/>
      <dgm:t>
        <a:bodyPr/>
        <a:lstStyle/>
        <a:p>
          <a:endParaRPr lang="fr-FR"/>
        </a:p>
      </dgm:t>
    </dgm:pt>
    <dgm:pt modelId="{6245B8C4-70D6-493F-B732-F5E0F6DDBEE3}" type="sibTrans" cxnId="{36801C3A-235A-40D0-A9A7-8F0DF744994C}">
      <dgm:prSet/>
      <dgm:spPr/>
      <dgm:t>
        <a:bodyPr/>
        <a:lstStyle/>
        <a:p>
          <a:endParaRPr lang="fr-FR"/>
        </a:p>
      </dgm:t>
    </dgm:pt>
    <dgm:pt modelId="{29CF60D0-5886-4094-838A-A3A2222885A1}">
      <dgm:prSet phldrT="[Texte]"/>
      <dgm:spPr/>
      <dgm:t>
        <a:bodyPr/>
        <a:lstStyle/>
        <a:p>
          <a:pPr algn="l"/>
          <a:r>
            <a:rPr lang="fr-FR" sz="1200" dirty="0" smtClean="0">
              <a:solidFill>
                <a:schemeClr val="tx1"/>
              </a:solidFill>
            </a:rPr>
            <a:t>84</a:t>
          </a:r>
          <a:r>
            <a:rPr lang="fr-FR" sz="1200" dirty="0" smtClean="0"/>
            <a:t> % des entrants habitent sur le territoire de la CARO, </a:t>
          </a:r>
          <a:r>
            <a:rPr lang="fr-FR" sz="1200" dirty="0" smtClean="0">
              <a:solidFill>
                <a:schemeClr val="tx1"/>
              </a:solidFill>
            </a:rPr>
            <a:t>11</a:t>
          </a:r>
          <a:r>
            <a:rPr lang="fr-FR" sz="1200" dirty="0" smtClean="0">
              <a:solidFill>
                <a:srgbClr val="92D050"/>
              </a:solidFill>
            </a:rPr>
            <a:t> </a:t>
          </a:r>
          <a:r>
            <a:rPr lang="fr-FR" sz="1200" dirty="0" smtClean="0"/>
            <a:t>% sur le reste du département et 5 % hors du département.</a:t>
          </a:r>
          <a:endParaRPr lang="fr-FR" sz="1200" dirty="0"/>
        </a:p>
      </dgm:t>
    </dgm:pt>
    <dgm:pt modelId="{C9AC0772-E908-4529-9990-7661F3A5FFDD}" type="parTrans" cxnId="{1885C87F-85CE-488B-B9EA-3D5D483A26B6}">
      <dgm:prSet/>
      <dgm:spPr/>
      <dgm:t>
        <a:bodyPr/>
        <a:lstStyle/>
        <a:p>
          <a:endParaRPr lang="fr-FR"/>
        </a:p>
      </dgm:t>
    </dgm:pt>
    <dgm:pt modelId="{26BA23AA-0A95-49EF-8F05-CCA2A3A28D87}" type="sibTrans" cxnId="{1885C87F-85CE-488B-B9EA-3D5D483A26B6}">
      <dgm:prSet/>
      <dgm:spPr/>
      <dgm:t>
        <a:bodyPr/>
        <a:lstStyle/>
        <a:p>
          <a:endParaRPr lang="fr-FR"/>
        </a:p>
      </dgm:t>
    </dgm:pt>
    <dgm:pt modelId="{8AF59D75-704A-4E5B-AA8C-9D3B27D3887F}">
      <dgm:prSet phldrT="[Texte]"/>
      <dgm:spPr/>
      <dgm:t>
        <a:bodyPr/>
        <a:lstStyle/>
        <a:p>
          <a:pPr algn="just"/>
          <a:r>
            <a:rPr lang="fr-FR" dirty="0" smtClean="0">
              <a:solidFill>
                <a:schemeClr val="tx1"/>
              </a:solidFill>
            </a:rPr>
            <a:t>Par ailleurs, elles se sont portées également en faveur des familles monoparentales (52%). Les familles avec enfants représentent 20% des entrants et les isolés 22%. On note également que les couples sans enfants représentent 6 % des attributions 2023.</a:t>
          </a:r>
          <a:endParaRPr lang="fr-FR" dirty="0">
            <a:solidFill>
              <a:schemeClr val="tx1"/>
            </a:solidFill>
          </a:endParaRPr>
        </a:p>
      </dgm:t>
    </dgm:pt>
    <dgm:pt modelId="{5BD596DC-46D7-407B-8B38-4E0A113AA2E7}" type="parTrans" cxnId="{86009059-494C-4F1A-93C5-393686B04D6F}">
      <dgm:prSet/>
      <dgm:spPr/>
      <dgm:t>
        <a:bodyPr/>
        <a:lstStyle/>
        <a:p>
          <a:endParaRPr lang="fr-FR"/>
        </a:p>
      </dgm:t>
    </dgm:pt>
    <dgm:pt modelId="{0A97ED58-57DD-48D5-A0B2-27A8EDEAFD3A}" type="sibTrans" cxnId="{86009059-494C-4F1A-93C5-393686B04D6F}">
      <dgm:prSet/>
      <dgm:spPr/>
      <dgm:t>
        <a:bodyPr/>
        <a:lstStyle/>
        <a:p>
          <a:endParaRPr lang="fr-FR"/>
        </a:p>
      </dgm:t>
    </dgm:pt>
    <dgm:pt modelId="{47E5FE52-483E-4443-BF5F-F3027425D62B}">
      <dgm:prSet phldrT="[Texte]" custT="1"/>
      <dgm:spPr/>
      <dgm:t>
        <a:bodyPr/>
        <a:lstStyle/>
        <a:p>
          <a:pPr algn="l"/>
          <a:r>
            <a:rPr lang="fr-FR" sz="1200" dirty="0" smtClean="0">
              <a:solidFill>
                <a:schemeClr val="tx1"/>
              </a:solidFill>
            </a:rPr>
            <a:t>49</a:t>
          </a:r>
          <a:r>
            <a:rPr lang="fr-FR" sz="1200" dirty="0" smtClean="0"/>
            <a:t> % de ces entrants ont un profil « fragile », contre 47 % en 2022 et 45 % en 2021.</a:t>
          </a:r>
          <a:br>
            <a:rPr lang="fr-FR" sz="1200" dirty="0" smtClean="0"/>
          </a:br>
          <a:endParaRPr lang="fr-FR" sz="1200" dirty="0"/>
        </a:p>
      </dgm:t>
    </dgm:pt>
    <dgm:pt modelId="{0A95E985-7802-4A9A-973E-496E612B3047}" type="parTrans" cxnId="{FFB8D33A-CE91-40DA-8A27-3117572D7A0A}">
      <dgm:prSet/>
      <dgm:spPr/>
      <dgm:t>
        <a:bodyPr/>
        <a:lstStyle/>
        <a:p>
          <a:endParaRPr lang="fr-FR"/>
        </a:p>
      </dgm:t>
    </dgm:pt>
    <dgm:pt modelId="{72E5BB65-92A1-4D3A-BF70-C77C63868DB9}" type="sibTrans" cxnId="{FFB8D33A-CE91-40DA-8A27-3117572D7A0A}">
      <dgm:prSet/>
      <dgm:spPr/>
      <dgm:t>
        <a:bodyPr/>
        <a:lstStyle/>
        <a:p>
          <a:endParaRPr lang="fr-FR"/>
        </a:p>
      </dgm:t>
    </dgm:pt>
    <dgm:pt modelId="{89026F86-F620-42FC-B71A-B3635960DC87}" type="pres">
      <dgm:prSet presAssocID="{E4EB9DD7-D7FE-43FE-A2F6-76EDEAE7514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21E7606-AF96-46B2-93AE-00C5FD9B17C9}" type="pres">
      <dgm:prSet presAssocID="{3C9844A6-38BE-4421-8C95-4EA41059C463}" presName="composite" presStyleCnt="0"/>
      <dgm:spPr/>
      <dgm:t>
        <a:bodyPr/>
        <a:lstStyle/>
        <a:p>
          <a:endParaRPr lang="fr-FR"/>
        </a:p>
      </dgm:t>
    </dgm:pt>
    <dgm:pt modelId="{92DA2F01-EE45-4BCD-B383-FE60B57E0ED6}" type="pres">
      <dgm:prSet presAssocID="{3C9844A6-38BE-4421-8C95-4EA41059C46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BDBCDBF-56DB-45E2-98D5-F087B28FD25F}" type="pres">
      <dgm:prSet presAssocID="{3C9844A6-38BE-4421-8C95-4EA41059C46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61B960A-37CC-4BBE-9EB6-4AA61F772D4A}" type="pres">
      <dgm:prSet presAssocID="{FCB66AEF-D568-43E3-8CA9-55DC56DB88D9}" presName="sp" presStyleCnt="0"/>
      <dgm:spPr/>
      <dgm:t>
        <a:bodyPr/>
        <a:lstStyle/>
        <a:p>
          <a:endParaRPr lang="fr-FR"/>
        </a:p>
      </dgm:t>
    </dgm:pt>
    <dgm:pt modelId="{46BDE8D0-A1AA-4BEF-B308-29CE2959CCE3}" type="pres">
      <dgm:prSet presAssocID="{929B21D2-EB80-4698-B993-E5C3ACA99ECC}" presName="composite" presStyleCnt="0"/>
      <dgm:spPr/>
      <dgm:t>
        <a:bodyPr/>
        <a:lstStyle/>
        <a:p>
          <a:endParaRPr lang="fr-FR"/>
        </a:p>
      </dgm:t>
    </dgm:pt>
    <dgm:pt modelId="{A175BF1F-037E-4B91-90A5-C42A651AECD5}" type="pres">
      <dgm:prSet presAssocID="{929B21D2-EB80-4698-B993-E5C3ACA99EC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13D614D-AB9C-46E5-A608-B44D45C4D711}" type="pres">
      <dgm:prSet presAssocID="{929B21D2-EB80-4698-B993-E5C3ACA99EC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3B11E6-B43E-4D51-9FF9-77E12101671E}" type="pres">
      <dgm:prSet presAssocID="{6A98421A-15F9-487E-B26B-40AFC1FB1445}" presName="sp" presStyleCnt="0"/>
      <dgm:spPr/>
      <dgm:t>
        <a:bodyPr/>
        <a:lstStyle/>
        <a:p>
          <a:endParaRPr lang="fr-FR"/>
        </a:p>
      </dgm:t>
    </dgm:pt>
    <dgm:pt modelId="{304D586E-0E04-43DC-8C8B-BEEA164685C4}" type="pres">
      <dgm:prSet presAssocID="{85229C00-11B0-4C5E-A6DC-0CA31E1679CE}" presName="composite" presStyleCnt="0"/>
      <dgm:spPr/>
      <dgm:t>
        <a:bodyPr/>
        <a:lstStyle/>
        <a:p>
          <a:endParaRPr lang="fr-FR"/>
        </a:p>
      </dgm:t>
    </dgm:pt>
    <dgm:pt modelId="{2210195B-9E43-4EE7-8455-6CBAC55492CA}" type="pres">
      <dgm:prSet presAssocID="{85229C00-11B0-4C5E-A6DC-0CA31E1679C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7D9713E-DDC8-489C-9C41-5061D1C701E3}" type="pres">
      <dgm:prSet presAssocID="{85229C00-11B0-4C5E-A6DC-0CA31E1679CE}" presName="descendantText" presStyleLbl="alignAcc1" presStyleIdx="2" presStyleCnt="3" custLinFactNeighborX="-143" custLinFactNeighborY="-44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8C7D4A2-793B-4D26-A8FE-84AFDB95E2D0}" type="presOf" srcId="{29CF60D0-5886-4094-838A-A3A2222885A1}" destId="{F7D9713E-DDC8-489C-9C41-5061D1C701E3}" srcOrd="0" destOrd="0" presId="urn:microsoft.com/office/officeart/2005/8/layout/chevron2"/>
    <dgm:cxn modelId="{B1193C17-0ED5-4E33-89F7-8FFCC5960A02}" type="presOf" srcId="{929B21D2-EB80-4698-B993-E5C3ACA99ECC}" destId="{A175BF1F-037E-4B91-90A5-C42A651AECD5}" srcOrd="0" destOrd="0" presId="urn:microsoft.com/office/officeart/2005/8/layout/chevron2"/>
    <dgm:cxn modelId="{C4D3241C-EE3F-46C9-9263-24A3AF81276B}" type="presOf" srcId="{E67D2DF5-B63E-45A9-A720-3CBC9B15D94B}" destId="{4BDBCDBF-56DB-45E2-98D5-F087B28FD25F}" srcOrd="0" destOrd="0" presId="urn:microsoft.com/office/officeart/2005/8/layout/chevron2"/>
    <dgm:cxn modelId="{AB9148CF-0109-42BC-B605-43ADC95F8EC2}" srcId="{929B21D2-EB80-4698-B993-E5C3ACA99ECC}" destId="{DD219A39-72D5-4049-8C03-FA0C8E94C607}" srcOrd="0" destOrd="0" parTransId="{B7144DC6-AB13-459F-83FB-E91120D03A40}" sibTransId="{C65697A4-D595-4B51-B0DB-1B1D75582CB0}"/>
    <dgm:cxn modelId="{FFB8D33A-CE91-40DA-8A27-3117572D7A0A}" srcId="{85229C00-11B0-4C5E-A6DC-0CA31E1679CE}" destId="{47E5FE52-483E-4443-BF5F-F3027425D62B}" srcOrd="1" destOrd="0" parTransId="{0A95E985-7802-4A9A-973E-496E612B3047}" sibTransId="{72E5BB65-92A1-4D3A-BF70-C77C63868DB9}"/>
    <dgm:cxn modelId="{7279A5A7-2F03-4325-A4E7-62E2B3CB260F}" srcId="{E4EB9DD7-D7FE-43FE-A2F6-76EDEAE75144}" destId="{929B21D2-EB80-4698-B993-E5C3ACA99ECC}" srcOrd="1" destOrd="0" parTransId="{0BFB78C9-C491-4C83-AA3B-68FB2A85DFEE}" sibTransId="{6A98421A-15F9-487E-B26B-40AFC1FB1445}"/>
    <dgm:cxn modelId="{85ED779B-AC6A-4AB4-B100-EB84EB546D6A}" type="presOf" srcId="{DD219A39-72D5-4049-8C03-FA0C8E94C607}" destId="{613D614D-AB9C-46E5-A608-B44D45C4D711}" srcOrd="0" destOrd="0" presId="urn:microsoft.com/office/officeart/2005/8/layout/chevron2"/>
    <dgm:cxn modelId="{86009059-494C-4F1A-93C5-393686B04D6F}" srcId="{929B21D2-EB80-4698-B993-E5C3ACA99ECC}" destId="{8AF59D75-704A-4E5B-AA8C-9D3B27D3887F}" srcOrd="1" destOrd="0" parTransId="{5BD596DC-46D7-407B-8B38-4E0A113AA2E7}" sibTransId="{0A97ED58-57DD-48D5-A0B2-27A8EDEAFD3A}"/>
    <dgm:cxn modelId="{D06A5B98-BDC0-4852-943D-32638DA3E6D9}" type="presOf" srcId="{E4EB9DD7-D7FE-43FE-A2F6-76EDEAE75144}" destId="{89026F86-F620-42FC-B71A-B3635960DC87}" srcOrd="0" destOrd="0" presId="urn:microsoft.com/office/officeart/2005/8/layout/chevron2"/>
    <dgm:cxn modelId="{EA3576F1-865A-44BA-8A89-BACABB0DF691}" type="presOf" srcId="{8AF59D75-704A-4E5B-AA8C-9D3B27D3887F}" destId="{613D614D-AB9C-46E5-A608-B44D45C4D711}" srcOrd="0" destOrd="1" presId="urn:microsoft.com/office/officeart/2005/8/layout/chevron2"/>
    <dgm:cxn modelId="{BD3AA8B0-90E6-486C-B4C3-689D03FDE0CF}" srcId="{3C9844A6-38BE-4421-8C95-4EA41059C463}" destId="{E67D2DF5-B63E-45A9-A720-3CBC9B15D94B}" srcOrd="0" destOrd="0" parTransId="{CA4B9968-E09B-4F9D-B7DF-9B0A4CAD8FB1}" sibTransId="{B89137D2-712C-4D18-95F3-7DCA4B98CBA7}"/>
    <dgm:cxn modelId="{CA61CB42-F45C-4A4F-A077-E94AC815B307}" type="presOf" srcId="{3C9844A6-38BE-4421-8C95-4EA41059C463}" destId="{92DA2F01-EE45-4BCD-B383-FE60B57E0ED6}" srcOrd="0" destOrd="0" presId="urn:microsoft.com/office/officeart/2005/8/layout/chevron2"/>
    <dgm:cxn modelId="{1885C87F-85CE-488B-B9EA-3D5D483A26B6}" srcId="{85229C00-11B0-4C5E-A6DC-0CA31E1679CE}" destId="{29CF60D0-5886-4094-838A-A3A2222885A1}" srcOrd="0" destOrd="0" parTransId="{C9AC0772-E908-4529-9990-7661F3A5FFDD}" sibTransId="{26BA23AA-0A95-49EF-8F05-CCA2A3A28D87}"/>
    <dgm:cxn modelId="{FB0CF012-277E-430C-AFBE-B776E1229BEE}" type="presOf" srcId="{47E5FE52-483E-4443-BF5F-F3027425D62B}" destId="{F7D9713E-DDC8-489C-9C41-5061D1C701E3}" srcOrd="0" destOrd="1" presId="urn:microsoft.com/office/officeart/2005/8/layout/chevron2"/>
    <dgm:cxn modelId="{36808E97-23FE-493B-9BF3-E358279CE423}" type="presOf" srcId="{85229C00-11B0-4C5E-A6DC-0CA31E1679CE}" destId="{2210195B-9E43-4EE7-8455-6CBAC55492CA}" srcOrd="0" destOrd="0" presId="urn:microsoft.com/office/officeart/2005/8/layout/chevron2"/>
    <dgm:cxn modelId="{36801C3A-235A-40D0-A9A7-8F0DF744994C}" srcId="{E4EB9DD7-D7FE-43FE-A2F6-76EDEAE75144}" destId="{85229C00-11B0-4C5E-A6DC-0CA31E1679CE}" srcOrd="2" destOrd="0" parTransId="{B62F9D68-50CD-4C72-B10C-EE370FA0B46D}" sibTransId="{6245B8C4-70D6-493F-B732-F5E0F6DDBEE3}"/>
    <dgm:cxn modelId="{55842C6C-2D18-4B6F-AD45-567AFE9D548A}" srcId="{E4EB9DD7-D7FE-43FE-A2F6-76EDEAE75144}" destId="{3C9844A6-38BE-4421-8C95-4EA41059C463}" srcOrd="0" destOrd="0" parTransId="{54650037-8B82-461D-8EC3-4D0ECBC756F8}" sibTransId="{FCB66AEF-D568-43E3-8CA9-55DC56DB88D9}"/>
    <dgm:cxn modelId="{F331523F-A971-4BEE-B00E-94D8DEC34EAA}" type="presParOf" srcId="{89026F86-F620-42FC-B71A-B3635960DC87}" destId="{A21E7606-AF96-46B2-93AE-00C5FD9B17C9}" srcOrd="0" destOrd="0" presId="urn:microsoft.com/office/officeart/2005/8/layout/chevron2"/>
    <dgm:cxn modelId="{2145CBB6-36E2-47AE-B04A-0B72FE8EFF2C}" type="presParOf" srcId="{A21E7606-AF96-46B2-93AE-00C5FD9B17C9}" destId="{92DA2F01-EE45-4BCD-B383-FE60B57E0ED6}" srcOrd="0" destOrd="0" presId="urn:microsoft.com/office/officeart/2005/8/layout/chevron2"/>
    <dgm:cxn modelId="{C2B3BE05-E915-4E6A-9F61-29F4C5059417}" type="presParOf" srcId="{A21E7606-AF96-46B2-93AE-00C5FD9B17C9}" destId="{4BDBCDBF-56DB-45E2-98D5-F087B28FD25F}" srcOrd="1" destOrd="0" presId="urn:microsoft.com/office/officeart/2005/8/layout/chevron2"/>
    <dgm:cxn modelId="{1E114CC0-66AD-4C3F-A1D8-FCC1C47B10A7}" type="presParOf" srcId="{89026F86-F620-42FC-B71A-B3635960DC87}" destId="{F61B960A-37CC-4BBE-9EB6-4AA61F772D4A}" srcOrd="1" destOrd="0" presId="urn:microsoft.com/office/officeart/2005/8/layout/chevron2"/>
    <dgm:cxn modelId="{ADFB6808-BAD1-49E0-99DF-160F49462C4C}" type="presParOf" srcId="{89026F86-F620-42FC-B71A-B3635960DC87}" destId="{46BDE8D0-A1AA-4BEF-B308-29CE2959CCE3}" srcOrd="2" destOrd="0" presId="urn:microsoft.com/office/officeart/2005/8/layout/chevron2"/>
    <dgm:cxn modelId="{3A25935F-492F-44C9-BB3B-4BFD57389D28}" type="presParOf" srcId="{46BDE8D0-A1AA-4BEF-B308-29CE2959CCE3}" destId="{A175BF1F-037E-4B91-90A5-C42A651AECD5}" srcOrd="0" destOrd="0" presId="urn:microsoft.com/office/officeart/2005/8/layout/chevron2"/>
    <dgm:cxn modelId="{01AECEAD-5BED-45CF-8E96-E4EC6EFB9878}" type="presParOf" srcId="{46BDE8D0-A1AA-4BEF-B308-29CE2959CCE3}" destId="{613D614D-AB9C-46E5-A608-B44D45C4D711}" srcOrd="1" destOrd="0" presId="urn:microsoft.com/office/officeart/2005/8/layout/chevron2"/>
    <dgm:cxn modelId="{2E388CAA-69E4-4127-87D4-E94D384F0B3A}" type="presParOf" srcId="{89026F86-F620-42FC-B71A-B3635960DC87}" destId="{213B11E6-B43E-4D51-9FF9-77E12101671E}" srcOrd="3" destOrd="0" presId="urn:microsoft.com/office/officeart/2005/8/layout/chevron2"/>
    <dgm:cxn modelId="{409297BF-FA25-46D3-9698-B90E4991479D}" type="presParOf" srcId="{89026F86-F620-42FC-B71A-B3635960DC87}" destId="{304D586E-0E04-43DC-8C8B-BEEA164685C4}" srcOrd="4" destOrd="0" presId="urn:microsoft.com/office/officeart/2005/8/layout/chevron2"/>
    <dgm:cxn modelId="{B7C1D025-0282-42F6-A3FD-E5F3A40AA163}" type="presParOf" srcId="{304D586E-0E04-43DC-8C8B-BEEA164685C4}" destId="{2210195B-9E43-4EE7-8455-6CBAC55492CA}" srcOrd="0" destOrd="0" presId="urn:microsoft.com/office/officeart/2005/8/layout/chevron2"/>
    <dgm:cxn modelId="{F42CCDFE-8378-40AF-B6F1-384A012857CF}" type="presParOf" srcId="{304D586E-0E04-43DC-8C8B-BEEA164685C4}" destId="{F7D9713E-DDC8-489C-9C41-5061D1C701E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DA2F01-EE45-4BCD-B383-FE60B57E0ED6}">
      <dsp:nvSpPr>
        <dsp:cNvPr id="0" name=""/>
        <dsp:cNvSpPr/>
      </dsp:nvSpPr>
      <dsp:spPr>
        <a:xfrm rot="5400000">
          <a:off x="-239034" y="239273"/>
          <a:ext cx="1593563" cy="1115494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Rochefort</a:t>
          </a:r>
          <a:endParaRPr lang="fr-FR" sz="2000" kern="1200" dirty="0"/>
        </a:p>
      </dsp:txBody>
      <dsp:txXfrm rot="-5400000">
        <a:off x="1" y="557985"/>
        <a:ext cx="1115494" cy="478069"/>
      </dsp:txXfrm>
    </dsp:sp>
    <dsp:sp modelId="{4BDBCDBF-56DB-45E2-98D5-F087B28FD25F}">
      <dsp:nvSpPr>
        <dsp:cNvPr id="0" name=""/>
        <dsp:cNvSpPr/>
      </dsp:nvSpPr>
      <dsp:spPr>
        <a:xfrm rot="5400000">
          <a:off x="4144295" y="-3028561"/>
          <a:ext cx="1035816" cy="70934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Au 31 décembre 2023, </a:t>
          </a:r>
          <a:r>
            <a:rPr lang="fr-FR" sz="1700" kern="1200" dirty="0" smtClean="0">
              <a:solidFill>
                <a:schemeClr val="tx1"/>
              </a:solidFill>
            </a:rPr>
            <a:t>2 234 </a:t>
          </a:r>
          <a:r>
            <a:rPr lang="fr-FR" sz="1700" kern="1200" dirty="0" smtClean="0"/>
            <a:t>demandes de logements étaient en attente, contre 2 098 au 31 décembre 2022.</a:t>
          </a:r>
          <a:endParaRPr lang="fr-FR" sz="1700" kern="1200" dirty="0"/>
        </a:p>
      </dsp:txBody>
      <dsp:txXfrm rot="-5400000">
        <a:off x="1115495" y="50803"/>
        <a:ext cx="7042853" cy="934688"/>
      </dsp:txXfrm>
    </dsp:sp>
    <dsp:sp modelId="{A175BF1F-037E-4B91-90A5-C42A651AECD5}">
      <dsp:nvSpPr>
        <dsp:cNvPr id="0" name=""/>
        <dsp:cNvSpPr/>
      </dsp:nvSpPr>
      <dsp:spPr>
        <a:xfrm rot="5400000">
          <a:off x="-239034" y="1638496"/>
          <a:ext cx="1593563" cy="1115494"/>
        </a:xfrm>
        <a:prstGeom prst="chevron">
          <a:avLst/>
        </a:prstGeom>
        <a:solidFill>
          <a:schemeClr val="accent3">
            <a:hueOff val="-4515306"/>
            <a:satOff val="10833"/>
            <a:lumOff val="-13236"/>
            <a:alphaOff val="0"/>
          </a:schemeClr>
        </a:solidFill>
        <a:ln w="25400" cap="flat" cmpd="sng" algn="ctr">
          <a:solidFill>
            <a:schemeClr val="accent3">
              <a:hueOff val="-4515306"/>
              <a:satOff val="10833"/>
              <a:lumOff val="-132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Habitat </a:t>
          </a:r>
          <a:endParaRPr lang="fr-FR" sz="2000" kern="1200" dirty="0"/>
        </a:p>
      </dsp:txBody>
      <dsp:txXfrm rot="-5400000">
        <a:off x="1" y="1957208"/>
        <a:ext cx="1115494" cy="478069"/>
      </dsp:txXfrm>
    </dsp:sp>
    <dsp:sp modelId="{613D614D-AB9C-46E5-A608-B44D45C4D711}">
      <dsp:nvSpPr>
        <dsp:cNvPr id="0" name=""/>
        <dsp:cNvSpPr/>
      </dsp:nvSpPr>
      <dsp:spPr>
        <a:xfrm rot="5400000">
          <a:off x="4144295" y="-1629338"/>
          <a:ext cx="1035816" cy="70934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4515306"/>
              <a:satOff val="10833"/>
              <a:lumOff val="-132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Pour la seule année 2023, l’Office a enregistré 565 nouvelles demandes dont 442 de primo-demandeurs et </a:t>
          </a:r>
          <a:r>
            <a:rPr lang="fr-FR" sz="1700" kern="1200" dirty="0" smtClean="0">
              <a:solidFill>
                <a:schemeClr val="tx1"/>
              </a:solidFill>
            </a:rPr>
            <a:t>117</a:t>
          </a:r>
          <a:r>
            <a:rPr lang="fr-FR" sz="1700" kern="1200" dirty="0" smtClean="0"/>
            <a:t> de mutation. En 2022, 770</a:t>
          </a:r>
          <a:r>
            <a:rPr lang="fr-FR" sz="1700" kern="1200" dirty="0" smtClean="0">
              <a:solidFill>
                <a:schemeClr val="tx1"/>
              </a:solidFill>
            </a:rPr>
            <a:t> </a:t>
          </a:r>
          <a:r>
            <a:rPr lang="fr-FR" sz="1700" kern="1200" dirty="0" smtClean="0"/>
            <a:t>nouvelles demandes avaient été déposées.</a:t>
          </a:r>
          <a:endParaRPr lang="fr-FR" sz="1700" kern="1200" dirty="0"/>
        </a:p>
      </dsp:txBody>
      <dsp:txXfrm rot="-5400000">
        <a:off x="1115495" y="1450026"/>
        <a:ext cx="7042853" cy="934688"/>
      </dsp:txXfrm>
    </dsp:sp>
    <dsp:sp modelId="{2210195B-9E43-4EE7-8455-6CBAC55492CA}">
      <dsp:nvSpPr>
        <dsp:cNvPr id="0" name=""/>
        <dsp:cNvSpPr/>
      </dsp:nvSpPr>
      <dsp:spPr>
        <a:xfrm rot="5400000">
          <a:off x="-239034" y="3037719"/>
          <a:ext cx="1593563" cy="1115494"/>
        </a:xfrm>
        <a:prstGeom prst="chevron">
          <a:avLst/>
        </a:prstGeom>
        <a:solidFill>
          <a:schemeClr val="accent3">
            <a:hueOff val="-9030612"/>
            <a:satOff val="21667"/>
            <a:lumOff val="-26471"/>
            <a:alphaOff val="0"/>
          </a:schemeClr>
        </a:solidFill>
        <a:ln w="25400" cap="flat" cmpd="sng" algn="ctr">
          <a:solidFill>
            <a:schemeClr val="accent3">
              <a:hueOff val="-9030612"/>
              <a:satOff val="21667"/>
              <a:lumOff val="-2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Océan</a:t>
          </a:r>
          <a:endParaRPr lang="fr-FR" sz="2000" kern="1200" dirty="0"/>
        </a:p>
      </dsp:txBody>
      <dsp:txXfrm rot="-5400000">
        <a:off x="1" y="3356431"/>
        <a:ext cx="1115494" cy="478069"/>
      </dsp:txXfrm>
    </dsp:sp>
    <dsp:sp modelId="{F7D9713E-DDC8-489C-9C41-5061D1C701E3}">
      <dsp:nvSpPr>
        <dsp:cNvPr id="0" name=""/>
        <dsp:cNvSpPr/>
      </dsp:nvSpPr>
      <dsp:spPr>
        <a:xfrm rot="5400000">
          <a:off x="4134151" y="-275691"/>
          <a:ext cx="1035816" cy="70934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9030612"/>
              <a:satOff val="21667"/>
              <a:lumOff val="-2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71 % des demandeurs habitent sur le territoire de la CARO, </a:t>
          </a:r>
          <a:r>
            <a:rPr lang="fr-FR" sz="1700" kern="1200" dirty="0" smtClean="0">
              <a:solidFill>
                <a:schemeClr val="tx1"/>
              </a:solidFill>
            </a:rPr>
            <a:t>17</a:t>
          </a:r>
          <a:r>
            <a:rPr lang="fr-FR" sz="1700" kern="1200" dirty="0" smtClean="0"/>
            <a:t> % en Charente Maritime et </a:t>
          </a:r>
          <a:r>
            <a:rPr lang="fr-FR" sz="1700" kern="1200" dirty="0" smtClean="0">
              <a:solidFill>
                <a:schemeClr val="tx1"/>
              </a:solidFill>
            </a:rPr>
            <a:t>12 </a:t>
          </a:r>
          <a:r>
            <a:rPr lang="fr-FR" sz="1700" kern="1200" dirty="0" smtClean="0"/>
            <a:t>% viennent de l’extérieur du département.</a:t>
          </a:r>
          <a:br>
            <a:rPr lang="fr-FR" sz="1700" kern="1200" dirty="0" smtClean="0"/>
          </a:br>
          <a:endParaRPr lang="fr-FR" sz="1700" kern="1200" dirty="0"/>
        </a:p>
      </dsp:txBody>
      <dsp:txXfrm rot="-5400000">
        <a:off x="1105351" y="2803673"/>
        <a:ext cx="7042853" cy="9346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DA2F01-EE45-4BCD-B383-FE60B57E0ED6}">
      <dsp:nvSpPr>
        <dsp:cNvPr id="0" name=""/>
        <dsp:cNvSpPr/>
      </dsp:nvSpPr>
      <dsp:spPr>
        <a:xfrm rot="5400000">
          <a:off x="-239034" y="239273"/>
          <a:ext cx="1593563" cy="1115494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Rochefort</a:t>
          </a:r>
          <a:endParaRPr lang="fr-FR" sz="2000" kern="1200" dirty="0"/>
        </a:p>
      </dsp:txBody>
      <dsp:txXfrm rot="-5400000">
        <a:off x="1" y="557985"/>
        <a:ext cx="1115494" cy="478069"/>
      </dsp:txXfrm>
    </dsp:sp>
    <dsp:sp modelId="{4BDBCDBF-56DB-45E2-98D5-F087B28FD25F}">
      <dsp:nvSpPr>
        <dsp:cNvPr id="0" name=""/>
        <dsp:cNvSpPr/>
      </dsp:nvSpPr>
      <dsp:spPr>
        <a:xfrm rot="5400000">
          <a:off x="4144295" y="-3028561"/>
          <a:ext cx="1035816" cy="70934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Les demandeurs de l’Office ont une répartition par âge homogène. En 2023, 17 % des demandeurs avaient moins de 29 ans, </a:t>
          </a:r>
          <a:r>
            <a:rPr lang="fr-FR" sz="1600" kern="1200" dirty="0" smtClean="0">
              <a:solidFill>
                <a:schemeClr val="tx1"/>
              </a:solidFill>
            </a:rPr>
            <a:t>24 </a:t>
          </a:r>
          <a:r>
            <a:rPr lang="fr-FR" sz="1600" kern="1200" dirty="0" smtClean="0"/>
            <a:t>% </a:t>
          </a:r>
          <a:r>
            <a:rPr lang="fr-FR" sz="1600" kern="1200" dirty="0" smtClean="0">
              <a:solidFill>
                <a:schemeClr val="tx1"/>
              </a:solidFill>
            </a:rPr>
            <a:t>entre 30 et 39 ans, 18 % entre 40 et 49 ans, 26% entre 50 et 64 ans et 15 % 65 ans et plus. Les + de 65 ans sont en augmentation (9% en 2022).</a:t>
          </a:r>
          <a:endParaRPr lang="fr-FR" sz="1600" kern="1200" dirty="0">
            <a:solidFill>
              <a:schemeClr val="tx1"/>
            </a:solidFill>
          </a:endParaRPr>
        </a:p>
      </dsp:txBody>
      <dsp:txXfrm rot="-5400000">
        <a:off x="1115495" y="50803"/>
        <a:ext cx="7042853" cy="934688"/>
      </dsp:txXfrm>
    </dsp:sp>
    <dsp:sp modelId="{A175BF1F-037E-4B91-90A5-C42A651AECD5}">
      <dsp:nvSpPr>
        <dsp:cNvPr id="0" name=""/>
        <dsp:cNvSpPr/>
      </dsp:nvSpPr>
      <dsp:spPr>
        <a:xfrm rot="5400000">
          <a:off x="-239034" y="1638496"/>
          <a:ext cx="1593563" cy="1115494"/>
        </a:xfrm>
        <a:prstGeom prst="chevron">
          <a:avLst/>
        </a:prstGeom>
        <a:solidFill>
          <a:schemeClr val="accent3">
            <a:hueOff val="-4515306"/>
            <a:satOff val="10833"/>
            <a:lumOff val="-13236"/>
            <a:alphaOff val="0"/>
          </a:schemeClr>
        </a:solidFill>
        <a:ln w="25400" cap="flat" cmpd="sng" algn="ctr">
          <a:solidFill>
            <a:schemeClr val="accent3">
              <a:hueOff val="-4515306"/>
              <a:satOff val="10833"/>
              <a:lumOff val="-132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Habitat</a:t>
          </a:r>
          <a:endParaRPr lang="fr-FR" sz="2000" kern="1200" dirty="0"/>
        </a:p>
      </dsp:txBody>
      <dsp:txXfrm rot="-5400000">
        <a:off x="1" y="1957208"/>
        <a:ext cx="1115494" cy="478069"/>
      </dsp:txXfrm>
    </dsp:sp>
    <dsp:sp modelId="{613D614D-AB9C-46E5-A608-B44D45C4D711}">
      <dsp:nvSpPr>
        <dsp:cNvPr id="0" name=""/>
        <dsp:cNvSpPr/>
      </dsp:nvSpPr>
      <dsp:spPr>
        <a:xfrm rot="5400000">
          <a:off x="4144295" y="-1629338"/>
          <a:ext cx="1035816" cy="70934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4515306"/>
              <a:satOff val="10833"/>
              <a:lumOff val="-132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L’amélioration des revenus des demandeurs observée </a:t>
          </a:r>
          <a:r>
            <a:rPr lang="fr-FR" sz="1600" kern="1200" dirty="0" smtClean="0">
              <a:solidFill>
                <a:schemeClr val="tx1"/>
              </a:solidFill>
            </a:rPr>
            <a:t>depuis 2 ans </a:t>
          </a:r>
          <a:r>
            <a:rPr lang="fr-FR" sz="1600" kern="1200" dirty="0" smtClean="0"/>
            <a:t>se poursuit en 2023 puisque, même si la précarité financière est toujours importante, 52 % d’entre eux ont des ressources stables, contre 48% en 2022 et 43 % en 2021.</a:t>
          </a:r>
          <a:endParaRPr lang="fr-FR" sz="1600" kern="1200" dirty="0"/>
        </a:p>
      </dsp:txBody>
      <dsp:txXfrm rot="-5400000">
        <a:off x="1115495" y="1450026"/>
        <a:ext cx="7042853" cy="934688"/>
      </dsp:txXfrm>
    </dsp:sp>
    <dsp:sp modelId="{2210195B-9E43-4EE7-8455-6CBAC55492CA}">
      <dsp:nvSpPr>
        <dsp:cNvPr id="0" name=""/>
        <dsp:cNvSpPr/>
      </dsp:nvSpPr>
      <dsp:spPr>
        <a:xfrm rot="5400000">
          <a:off x="-239034" y="3037719"/>
          <a:ext cx="1593563" cy="1115494"/>
        </a:xfrm>
        <a:prstGeom prst="chevron">
          <a:avLst/>
        </a:prstGeom>
        <a:solidFill>
          <a:schemeClr val="accent3">
            <a:hueOff val="-9030612"/>
            <a:satOff val="21667"/>
            <a:lumOff val="-26471"/>
            <a:alphaOff val="0"/>
          </a:schemeClr>
        </a:solidFill>
        <a:ln w="25400" cap="flat" cmpd="sng" algn="ctr">
          <a:solidFill>
            <a:schemeClr val="accent3">
              <a:hueOff val="-9030612"/>
              <a:satOff val="21667"/>
              <a:lumOff val="-2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Océan</a:t>
          </a:r>
          <a:endParaRPr lang="fr-FR" sz="2000" kern="1200" dirty="0"/>
        </a:p>
      </dsp:txBody>
      <dsp:txXfrm rot="-5400000">
        <a:off x="1" y="3356431"/>
        <a:ext cx="1115494" cy="478069"/>
      </dsp:txXfrm>
    </dsp:sp>
    <dsp:sp modelId="{F7D9713E-DDC8-489C-9C41-5061D1C701E3}">
      <dsp:nvSpPr>
        <dsp:cNvPr id="0" name=""/>
        <dsp:cNvSpPr/>
      </dsp:nvSpPr>
      <dsp:spPr>
        <a:xfrm rot="5400000">
          <a:off x="4111523" y="-292492"/>
          <a:ext cx="1035816" cy="70934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9030612"/>
              <a:satOff val="21667"/>
              <a:lumOff val="-2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>
              <a:solidFill>
                <a:schemeClr val="tx1"/>
              </a:solidFill>
            </a:rPr>
            <a:t>Les demandeurs de l’Office sont principalement des isolés, représentant près de 49% des demandeurs. </a:t>
          </a:r>
          <a:endParaRPr lang="fr-FR" sz="1600" kern="1200" dirty="0">
            <a:solidFill>
              <a:srgbClr val="FF0000"/>
            </a:solidFill>
          </a:endParaRPr>
        </a:p>
      </dsp:txBody>
      <dsp:txXfrm rot="-5400000">
        <a:off x="1082723" y="2786872"/>
        <a:ext cx="7042853" cy="9346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DA2F01-EE45-4BCD-B383-FE60B57E0ED6}">
      <dsp:nvSpPr>
        <dsp:cNvPr id="0" name=""/>
        <dsp:cNvSpPr/>
      </dsp:nvSpPr>
      <dsp:spPr>
        <a:xfrm rot="5400000">
          <a:off x="-239034" y="239273"/>
          <a:ext cx="1593563" cy="1115494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Rochefort</a:t>
          </a:r>
          <a:endParaRPr lang="fr-FR" sz="2000" kern="1200" dirty="0"/>
        </a:p>
      </dsp:txBody>
      <dsp:txXfrm rot="-5400000">
        <a:off x="1" y="557985"/>
        <a:ext cx="1115494" cy="478069"/>
      </dsp:txXfrm>
    </dsp:sp>
    <dsp:sp modelId="{4BDBCDBF-56DB-45E2-98D5-F087B28FD25F}">
      <dsp:nvSpPr>
        <dsp:cNvPr id="0" name=""/>
        <dsp:cNvSpPr/>
      </dsp:nvSpPr>
      <dsp:spPr>
        <a:xfrm rot="5400000">
          <a:off x="4144295" y="-3028561"/>
          <a:ext cx="1035816" cy="70934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En 2023, l’Office a attribué 251 logements, contre 177 en 2022 et 269 en 2021. Parmi ces attributions 201 se sont faites au profit de primo-demandeurs et 38 dans le cadre de mutations internes (soit </a:t>
          </a:r>
          <a:r>
            <a:rPr lang="fr-FR" sz="1200" kern="1200" dirty="0" smtClean="0">
              <a:solidFill>
                <a:schemeClr val="tx1"/>
              </a:solidFill>
            </a:rPr>
            <a:t>15</a:t>
          </a:r>
          <a:r>
            <a:rPr lang="fr-FR" sz="1200" kern="1200" dirty="0" smtClean="0"/>
            <a:t>%). </a:t>
          </a:r>
          <a:endParaRPr lang="fr-FR" sz="1200" kern="1200" dirty="0"/>
        </a:p>
      </dsp:txBody>
      <dsp:txXfrm rot="-5400000">
        <a:off x="1115495" y="50803"/>
        <a:ext cx="7042853" cy="934688"/>
      </dsp:txXfrm>
    </dsp:sp>
    <dsp:sp modelId="{A175BF1F-037E-4B91-90A5-C42A651AECD5}">
      <dsp:nvSpPr>
        <dsp:cNvPr id="0" name=""/>
        <dsp:cNvSpPr/>
      </dsp:nvSpPr>
      <dsp:spPr>
        <a:xfrm rot="5400000">
          <a:off x="-239034" y="1638496"/>
          <a:ext cx="1593563" cy="1115494"/>
        </a:xfrm>
        <a:prstGeom prst="chevron">
          <a:avLst/>
        </a:prstGeom>
        <a:solidFill>
          <a:schemeClr val="accent3">
            <a:hueOff val="-4515306"/>
            <a:satOff val="10833"/>
            <a:lumOff val="-13236"/>
            <a:alphaOff val="0"/>
          </a:schemeClr>
        </a:solidFill>
        <a:ln w="25400" cap="flat" cmpd="sng" algn="ctr">
          <a:solidFill>
            <a:schemeClr val="accent3">
              <a:hueOff val="-4515306"/>
              <a:satOff val="10833"/>
              <a:lumOff val="-132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Habitat </a:t>
          </a:r>
          <a:endParaRPr lang="fr-FR" sz="2000" kern="1200" dirty="0"/>
        </a:p>
      </dsp:txBody>
      <dsp:txXfrm rot="-5400000">
        <a:off x="1" y="1957208"/>
        <a:ext cx="1115494" cy="478069"/>
      </dsp:txXfrm>
    </dsp:sp>
    <dsp:sp modelId="{613D614D-AB9C-46E5-A608-B44D45C4D711}">
      <dsp:nvSpPr>
        <dsp:cNvPr id="0" name=""/>
        <dsp:cNvSpPr/>
      </dsp:nvSpPr>
      <dsp:spPr>
        <a:xfrm rot="5400000">
          <a:off x="4144295" y="-1629338"/>
          <a:ext cx="1035816" cy="70934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4515306"/>
              <a:satOff val="10833"/>
              <a:lumOff val="-132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>
              <a:solidFill>
                <a:schemeClr val="tx1"/>
              </a:solidFill>
            </a:rPr>
            <a:t>La répartition des demandes satisfaites s’est faite au profit des ménages jeunes : 22% pour les moins de 30 ans, 49%  entre 30 et 39 ans.</a:t>
          </a:r>
          <a:endParaRPr lang="fr-FR" sz="1200" kern="1200" dirty="0">
            <a:solidFill>
              <a:schemeClr val="tx1"/>
            </a:solidFill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>
              <a:solidFill>
                <a:schemeClr val="tx1"/>
              </a:solidFill>
            </a:rPr>
            <a:t>Par ailleurs, elles se sont portées également en faveur des familles monoparentales (52%). Les familles avec enfants représentent 20% des entrants et les isolés 22%. On note également que les couples sans enfants représentent 6 % des attributions 2023.</a:t>
          </a:r>
          <a:endParaRPr lang="fr-FR" sz="1200" kern="1200" dirty="0">
            <a:solidFill>
              <a:schemeClr val="tx1"/>
            </a:solidFill>
          </a:endParaRPr>
        </a:p>
      </dsp:txBody>
      <dsp:txXfrm rot="-5400000">
        <a:off x="1115495" y="1450026"/>
        <a:ext cx="7042853" cy="934688"/>
      </dsp:txXfrm>
    </dsp:sp>
    <dsp:sp modelId="{2210195B-9E43-4EE7-8455-6CBAC55492CA}">
      <dsp:nvSpPr>
        <dsp:cNvPr id="0" name=""/>
        <dsp:cNvSpPr/>
      </dsp:nvSpPr>
      <dsp:spPr>
        <a:xfrm rot="5400000">
          <a:off x="-239034" y="3037719"/>
          <a:ext cx="1593563" cy="1115494"/>
        </a:xfrm>
        <a:prstGeom prst="chevron">
          <a:avLst/>
        </a:prstGeom>
        <a:solidFill>
          <a:schemeClr val="accent3">
            <a:hueOff val="-9030612"/>
            <a:satOff val="21667"/>
            <a:lumOff val="-26471"/>
            <a:alphaOff val="0"/>
          </a:schemeClr>
        </a:solidFill>
        <a:ln w="25400" cap="flat" cmpd="sng" algn="ctr">
          <a:solidFill>
            <a:schemeClr val="accent3">
              <a:hueOff val="-9030612"/>
              <a:satOff val="21667"/>
              <a:lumOff val="-2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Océan</a:t>
          </a:r>
          <a:endParaRPr lang="fr-FR" sz="2000" kern="1200" dirty="0"/>
        </a:p>
      </dsp:txBody>
      <dsp:txXfrm rot="-5400000">
        <a:off x="1" y="3356431"/>
        <a:ext cx="1115494" cy="478069"/>
      </dsp:txXfrm>
    </dsp:sp>
    <dsp:sp modelId="{F7D9713E-DDC8-489C-9C41-5061D1C701E3}">
      <dsp:nvSpPr>
        <dsp:cNvPr id="0" name=""/>
        <dsp:cNvSpPr/>
      </dsp:nvSpPr>
      <dsp:spPr>
        <a:xfrm rot="5400000">
          <a:off x="4134151" y="-275691"/>
          <a:ext cx="1035816" cy="70934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9030612"/>
              <a:satOff val="21667"/>
              <a:lumOff val="-2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>
              <a:solidFill>
                <a:schemeClr val="tx1"/>
              </a:solidFill>
            </a:rPr>
            <a:t>84</a:t>
          </a:r>
          <a:r>
            <a:rPr lang="fr-FR" sz="1200" kern="1200" dirty="0" smtClean="0"/>
            <a:t> % des entrants habitent sur le territoire de la CARO, </a:t>
          </a:r>
          <a:r>
            <a:rPr lang="fr-FR" sz="1200" kern="1200" dirty="0" smtClean="0">
              <a:solidFill>
                <a:schemeClr val="tx1"/>
              </a:solidFill>
            </a:rPr>
            <a:t>11</a:t>
          </a:r>
          <a:r>
            <a:rPr lang="fr-FR" sz="1200" kern="1200" dirty="0" smtClean="0">
              <a:solidFill>
                <a:srgbClr val="92D050"/>
              </a:solidFill>
            </a:rPr>
            <a:t> </a:t>
          </a:r>
          <a:r>
            <a:rPr lang="fr-FR" sz="1200" kern="1200" dirty="0" smtClean="0"/>
            <a:t>% sur le reste du département et 5 % hors du département.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>
              <a:solidFill>
                <a:schemeClr val="tx1"/>
              </a:solidFill>
            </a:rPr>
            <a:t>49</a:t>
          </a:r>
          <a:r>
            <a:rPr lang="fr-FR" sz="1200" kern="1200" dirty="0" smtClean="0"/>
            <a:t> % de ces entrants ont un profil « fragile », contre 47 % en 2022 et 45 % en 2021.</a:t>
          </a:r>
          <a:br>
            <a:rPr lang="fr-FR" sz="1200" kern="1200" dirty="0" smtClean="0"/>
          </a:br>
          <a:endParaRPr lang="fr-FR" sz="1200" kern="1200" dirty="0"/>
        </a:p>
      </dsp:txBody>
      <dsp:txXfrm rot="-5400000">
        <a:off x="1105351" y="2803673"/>
        <a:ext cx="7042853" cy="934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EC4F0A-42FC-47D7-BD1E-1BE8BECF9069}" type="datetimeFigureOut">
              <a:rPr lang="fr-FR" smtClean="0"/>
              <a:t>03/06/2024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D48FF9-4C8A-4ACA-93A1-98AEB08A76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7789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CEF271-7BD4-4133-8A26-3F99C6A6561A}" type="datetimeFigureOut">
              <a:rPr lang="fr-FR" smtClean="0"/>
              <a:pPr/>
              <a:t>03/06/2024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ED198-2783-4C32-BA13-2929A4A136F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0490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ED198-2783-4C32-BA13-2929A4A136F2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041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ED198-2783-4C32-BA13-2929A4A136F2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3937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ED198-2783-4C32-BA13-2929A4A136F2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9541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ED198-2783-4C32-BA13-2929A4A136F2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5205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ED198-2783-4C32-BA13-2929A4A136F2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3367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ED198-2783-4C32-BA13-2929A4A136F2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8654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ED198-2783-4C32-BA13-2929A4A136F2}" type="slidenum">
              <a:rPr lang="fr-FR" smtClean="0"/>
              <a:pPr/>
              <a:t>7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2947" y="5819199"/>
            <a:ext cx="1445770" cy="1129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510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ED198-2783-4C32-BA13-2929A4A136F2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50324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ED198-2783-4C32-BA13-2929A4A136F2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2119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uverture - Clô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75856" y="1975777"/>
            <a:ext cx="5544294" cy="1943893"/>
          </a:xfrm>
        </p:spPr>
        <p:txBody>
          <a:bodyPr anchor="b" anchorCtr="0"/>
          <a:lstStyle>
            <a:lvl1pPr algn="l">
              <a:defRPr sz="4000">
                <a:solidFill>
                  <a:schemeClr val="accent3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75856" y="3912326"/>
            <a:ext cx="5544294" cy="1752600"/>
          </a:xfrm>
        </p:spPr>
        <p:txBody>
          <a:bodyPr/>
          <a:lstStyle>
            <a:lvl1pPr marL="0" indent="0" algn="l">
              <a:buNone/>
              <a:defRPr sz="3000"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304960" y="325963"/>
            <a:ext cx="2546137" cy="138499"/>
          </a:xfrm>
          <a:prstGeom prst="rect">
            <a:avLst/>
          </a:prstGeom>
          <a:noFill/>
        </p:spPr>
        <p:txBody>
          <a:bodyPr wrap="none" lIns="36000" tIns="0" rIns="36000" bIns="0" rtlCol="0" anchor="ctr" anchorCtr="0">
            <a:spAutoFit/>
          </a:bodyPr>
          <a:lstStyle/>
          <a:p>
            <a:r>
              <a:rPr lang="fr-FR" sz="900" b="1" dirty="0" smtClean="0">
                <a:solidFill>
                  <a:schemeClr val="tx2"/>
                </a:solidFill>
              </a:rPr>
              <a:t>OFFICE PUBLIC DE L’HABITAT DE LA</a:t>
            </a:r>
            <a:r>
              <a:rPr lang="fr-FR" sz="900" b="1" baseline="0" dirty="0" smtClean="0">
                <a:solidFill>
                  <a:schemeClr val="tx2"/>
                </a:solidFill>
              </a:rPr>
              <a:t> CARO</a:t>
            </a:r>
            <a:endParaRPr lang="fr-FR" sz="900" b="1" dirty="0">
              <a:solidFill>
                <a:schemeClr val="tx2"/>
              </a:solidFill>
            </a:endParaRPr>
          </a:p>
        </p:txBody>
      </p:sp>
      <p:sp>
        <p:nvSpPr>
          <p:cNvPr id="8" name="ZoneTexte 7"/>
          <p:cNvSpPr txBox="1"/>
          <p:nvPr userDrawn="1"/>
        </p:nvSpPr>
        <p:spPr>
          <a:xfrm>
            <a:off x="6722712" y="313665"/>
            <a:ext cx="2073252" cy="138499"/>
          </a:xfrm>
          <a:prstGeom prst="rect">
            <a:avLst/>
          </a:prstGeom>
          <a:noFill/>
        </p:spPr>
        <p:txBody>
          <a:bodyPr wrap="none" lIns="36000" tIns="0" rIns="36000" bIns="0" rtlCol="0" anchor="ctr" anchorCtr="0">
            <a:spAutoFit/>
          </a:bodyPr>
          <a:lstStyle/>
          <a:p>
            <a:pPr algn="r"/>
            <a:r>
              <a:rPr lang="fr-FR" sz="900" b="1" dirty="0" smtClean="0">
                <a:solidFill>
                  <a:schemeClr val="tx2"/>
                </a:solidFill>
              </a:rPr>
              <a:t>WWW.OPH-ROCHEFORTOCEAN.FR</a:t>
            </a:r>
            <a:endParaRPr lang="fr-FR" sz="900" b="1" dirty="0">
              <a:solidFill>
                <a:schemeClr val="tx2"/>
              </a:solidFill>
            </a:endParaRPr>
          </a:p>
        </p:txBody>
      </p:sp>
      <p:cxnSp>
        <p:nvCxnSpPr>
          <p:cNvPr id="9" name="Connecteur droit 8"/>
          <p:cNvCxnSpPr/>
          <p:nvPr userDrawn="1"/>
        </p:nvCxnSpPr>
        <p:spPr>
          <a:xfrm>
            <a:off x="323528" y="536805"/>
            <a:ext cx="846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 descr="OPH_RO_PPT_vagu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38328" y="6245352"/>
            <a:ext cx="4233672" cy="612648"/>
          </a:xfrm>
          <a:prstGeom prst="rect">
            <a:avLst/>
          </a:prstGeom>
        </p:spPr>
      </p:pic>
      <p:pic>
        <p:nvPicPr>
          <p:cNvPr id="13" name="Image 12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764704"/>
            <a:ext cx="2448272" cy="1656184"/>
          </a:xfrm>
          <a:prstGeom prst="rect">
            <a:avLst/>
          </a:prstGeom>
        </p:spPr>
      </p:pic>
      <p:pic>
        <p:nvPicPr>
          <p:cNvPr id="11" name="Image 10" descr="Une image contenant texte, Police, logo, Graphique&#10;&#10;Description générée automatiquement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643663"/>
            <a:ext cx="1731005" cy="14167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- 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75856" y="2722306"/>
            <a:ext cx="5544294" cy="534268"/>
          </a:xfrm>
        </p:spPr>
        <p:txBody>
          <a:bodyPr anchor="b" anchorCtr="0"/>
          <a:lstStyle>
            <a:lvl1pPr algn="l">
              <a:spcBef>
                <a:spcPts val="0"/>
              </a:spcBef>
              <a:spcAft>
                <a:spcPts val="0"/>
              </a:spcAft>
              <a:defRPr sz="2100" b="1" cap="none" baseline="0">
                <a:solidFill>
                  <a:schemeClr val="accent3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275855" y="3352147"/>
            <a:ext cx="5544295" cy="1949061"/>
          </a:xfrm>
        </p:spPr>
        <p:txBody>
          <a:bodyPr anchor="t" anchorCtr="0"/>
          <a:lstStyle>
            <a:lvl1pPr marL="0" indent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5436000" algn="r"/>
              </a:tabLst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Rappel du titre du document</a:t>
            </a:r>
            <a:endParaRPr lang="fr-FR" dirty="0"/>
          </a:p>
        </p:txBody>
      </p:sp>
      <p:pic>
        <p:nvPicPr>
          <p:cNvPr id="6" name="Image 5" descr="Une image contenant texte, Police, logo, Graphique&#10;&#10;Description générée automatiquement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5589240"/>
            <a:ext cx="1370965" cy="11741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Rappel du titre du document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Rappel du titre du document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23850" y="868990"/>
            <a:ext cx="5400278" cy="1191857"/>
          </a:xfrm>
          <a:prstGeom prst="rect">
            <a:avLst/>
          </a:prstGeom>
        </p:spPr>
        <p:txBody>
          <a:bodyPr vert="horz" lIns="36000" tIns="0" rIns="36000" bIns="0" rtlCol="0" anchor="t" anchorCtr="0">
            <a:no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23850" y="2204864"/>
            <a:ext cx="8496300" cy="3888432"/>
          </a:xfrm>
          <a:prstGeom prst="rect">
            <a:avLst/>
          </a:prstGeom>
        </p:spPr>
        <p:txBody>
          <a:bodyPr vert="horz" lIns="36000" tIns="0" rIns="36000" bIns="0" rtlCol="0">
            <a:no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3927" y="664175"/>
            <a:ext cx="5400000" cy="184666"/>
          </a:xfrm>
          <a:prstGeom prst="rect">
            <a:avLst/>
          </a:prstGeom>
        </p:spPr>
        <p:txBody>
          <a:bodyPr vert="horz" wrap="none" lIns="36000" tIns="0" rIns="36000" bIns="0" rtlCol="0" anchor="ctr">
            <a:noAutofit/>
          </a:bodyPr>
          <a:lstStyle>
            <a:lvl1pPr algn="l">
              <a:defRPr sz="1000" cap="all" spc="100" baseline="0">
                <a:solidFill>
                  <a:schemeClr val="accent3"/>
                </a:solidFill>
              </a:defRPr>
            </a:lvl1pPr>
          </a:lstStyle>
          <a:p>
            <a:r>
              <a:rPr lang="fr-FR" smtClean="0"/>
              <a:t>Rappel du titre du document</a:t>
            </a:r>
            <a:endParaRPr lang="fr-FR"/>
          </a:p>
        </p:txBody>
      </p:sp>
      <p:pic>
        <p:nvPicPr>
          <p:cNvPr id="9" name="Image 8" descr="OPH_RO_PPT_vagu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38328" y="6245352"/>
            <a:ext cx="4233672" cy="612648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04824" y="6539556"/>
            <a:ext cx="290712" cy="123111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algn="ctr"/>
            <a:fld id="{2025F989-202C-4AF7-8CC4-2B9285CA7D40}" type="slidenum">
              <a:rPr lang="fr-FR" sz="800" b="1" smtClean="0">
                <a:solidFill>
                  <a:schemeClr val="tx2"/>
                </a:solidFill>
              </a:rPr>
              <a:pPr algn="ctr"/>
              <a:t>‹N°›</a:t>
            </a:fld>
            <a:endParaRPr lang="fr-FR" sz="800" b="1">
              <a:solidFill>
                <a:schemeClr val="tx2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04960" y="325963"/>
            <a:ext cx="2546137" cy="138499"/>
          </a:xfrm>
          <a:prstGeom prst="rect">
            <a:avLst/>
          </a:prstGeom>
          <a:noFill/>
        </p:spPr>
        <p:txBody>
          <a:bodyPr wrap="none" lIns="36000" tIns="0" rIns="36000" bIns="0" rtlCol="0" anchor="ctr" anchorCtr="0">
            <a:spAutoFit/>
          </a:bodyPr>
          <a:lstStyle/>
          <a:p>
            <a:r>
              <a:rPr lang="fr-FR" sz="900" b="1" dirty="0" smtClean="0">
                <a:solidFill>
                  <a:schemeClr val="tx2"/>
                </a:solidFill>
              </a:rPr>
              <a:t>OFFICE PUBLIC DE L’HABITAT DE LA CARO</a:t>
            </a:r>
            <a:endParaRPr lang="fr-FR" sz="900" b="1" dirty="0">
              <a:solidFill>
                <a:schemeClr val="tx2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722712" y="313665"/>
            <a:ext cx="2073252" cy="138499"/>
          </a:xfrm>
          <a:prstGeom prst="rect">
            <a:avLst/>
          </a:prstGeom>
          <a:noFill/>
        </p:spPr>
        <p:txBody>
          <a:bodyPr wrap="none" lIns="36000" tIns="0" rIns="36000" bIns="0" rtlCol="0" anchor="ctr" anchorCtr="0">
            <a:spAutoFit/>
          </a:bodyPr>
          <a:lstStyle/>
          <a:p>
            <a:pPr algn="r"/>
            <a:r>
              <a:rPr lang="fr-FR" sz="900" b="1" dirty="0" smtClean="0">
                <a:solidFill>
                  <a:schemeClr val="tx2"/>
                </a:solidFill>
              </a:rPr>
              <a:t>WWW.OPH-ROCHEFORTOCEAN.FR</a:t>
            </a:r>
            <a:endParaRPr lang="fr-FR" sz="900" b="1" dirty="0">
              <a:solidFill>
                <a:schemeClr val="tx2"/>
              </a:solidFill>
            </a:endParaRPr>
          </a:p>
        </p:txBody>
      </p:sp>
      <p:cxnSp>
        <p:nvCxnSpPr>
          <p:cNvPr id="14" name="Connecteur droit 13"/>
          <p:cNvCxnSpPr/>
          <p:nvPr/>
        </p:nvCxnSpPr>
        <p:spPr>
          <a:xfrm>
            <a:off x="323528" y="536805"/>
            <a:ext cx="846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 14"/>
          <p:cNvPicPr/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877272"/>
            <a:ext cx="1229494" cy="72383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4" r:id="rId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800"/>
        </a:spcBef>
        <a:spcAft>
          <a:spcPts val="900"/>
        </a:spcAft>
        <a:buFontTx/>
        <a:buNone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180000" indent="-180000" algn="l" defTabSz="914400" rtl="0" eaLnBrk="1" latinLnBrk="0" hangingPunct="1">
        <a:lnSpc>
          <a:spcPct val="120000"/>
        </a:lnSpc>
        <a:spcBef>
          <a:spcPts val="0"/>
        </a:spcBef>
        <a:buClr>
          <a:schemeClr val="accent4"/>
        </a:buClr>
        <a:buFont typeface="Wingdings" pitchFamily="2" charset="2"/>
        <a:buChar char="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00" indent="-180000" algn="l" defTabSz="914400" rtl="0" eaLnBrk="1" latinLnBrk="0" hangingPunct="1">
        <a:spcBef>
          <a:spcPts val="0"/>
        </a:spcBef>
        <a:buClr>
          <a:schemeClr val="accent4"/>
        </a:buClr>
        <a:buFont typeface="Tahoma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534988" indent="-179388" algn="l" defTabSz="914400" rtl="0" eaLnBrk="1" latinLnBrk="0" hangingPunct="1">
        <a:spcBef>
          <a:spcPts val="0"/>
        </a:spcBef>
        <a:buClr>
          <a:schemeClr val="accent4"/>
        </a:buClr>
        <a:buFont typeface="Tahoma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059832" y="2348880"/>
            <a:ext cx="5544294" cy="1943893"/>
          </a:xfrm>
        </p:spPr>
        <p:txBody>
          <a:bodyPr/>
          <a:lstStyle/>
          <a:p>
            <a:pPr algn="ctr"/>
            <a:r>
              <a:rPr lang="fr-FR" sz="2500" dirty="0" smtClean="0"/>
              <a:t>BILAN D’ACTIVITES DE LA COMMISSION D’ATTRIBUTION DES LOGEMENTS ET D’EXAMEN DE L’OCCUPATION DES LOGEMENTS</a:t>
            </a:r>
            <a:endParaRPr lang="fr-FR" sz="25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03848" y="3717032"/>
            <a:ext cx="5544294" cy="1752600"/>
          </a:xfrm>
        </p:spPr>
        <p:txBody>
          <a:bodyPr/>
          <a:lstStyle/>
          <a:p>
            <a:endParaRPr lang="fr-FR" dirty="0" smtClean="0"/>
          </a:p>
          <a:p>
            <a:pPr algn="ctr"/>
            <a:r>
              <a:rPr lang="fr-FR" sz="2000" dirty="0" smtClean="0"/>
              <a:t>Année </a:t>
            </a:r>
            <a:r>
              <a:rPr lang="fr-FR" sz="2000" dirty="0" smtClean="0"/>
              <a:t>2023</a:t>
            </a:r>
          </a:p>
          <a:p>
            <a:pPr algn="ctr"/>
            <a:r>
              <a:rPr lang="fr-FR" sz="2000" b="1" dirty="0" smtClean="0"/>
              <a:t>Conseil d’Administration du 04 juin 2024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35696" y="868990"/>
            <a:ext cx="5400278" cy="327762"/>
          </a:xfrm>
        </p:spPr>
        <p:txBody>
          <a:bodyPr/>
          <a:lstStyle/>
          <a:p>
            <a:pPr algn="ctr"/>
            <a:r>
              <a:rPr lang="fr-F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PUBLIC PRIORITAIRE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Bilan d’activités de la commission d’attribution des logements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8969" y="1259707"/>
            <a:ext cx="4893960" cy="5553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29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850" y="868991"/>
            <a:ext cx="5544294" cy="543785"/>
          </a:xfrm>
        </p:spPr>
        <p:txBody>
          <a:bodyPr/>
          <a:lstStyle/>
          <a:p>
            <a:r>
              <a:rPr lang="fr-F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Rappel « orientations </a:t>
            </a:r>
            <a:r>
              <a:rPr lang="fr-F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d’attributions »</a:t>
            </a:r>
            <a:endParaRPr lang="fr-FR" sz="20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79512" y="1388901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Rochefort Habitat Océan fonde sa politique d'attribution sur la base des principes suivants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27926" y="2035232"/>
            <a:ext cx="80205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•	Concilier diversité de la demande et mixité sociale</a:t>
            </a:r>
          </a:p>
          <a:p>
            <a:r>
              <a:rPr lang="fr-FR" dirty="0"/>
              <a:t>•	Garantir l'égalité de traitement des candidatures</a:t>
            </a:r>
          </a:p>
          <a:p>
            <a:r>
              <a:rPr lang="fr-FR" dirty="0"/>
              <a:t>•	Favoriser le « bien vivre </a:t>
            </a:r>
            <a:r>
              <a:rPr lang="fr-FR" dirty="0" smtClean="0"/>
              <a:t>ensemble »</a:t>
            </a:r>
            <a:endParaRPr lang="fr-FR" dirty="0"/>
          </a:p>
          <a:p>
            <a:r>
              <a:rPr lang="fr-FR" dirty="0"/>
              <a:t>•	Maintenir les équilibres financiers des locataires et de l'organisme.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79511" y="3420227"/>
            <a:ext cx="85689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Ainsi, Rochefort Habitat Océan a comme préoccupation constante de concilier dans sa politique d'accueil, ces principes fondamentaux et les objectifs édictés par la loi assignés au parc social :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67544" y="4343557"/>
            <a:ext cx="88569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•	Accueil des ménages à ressources modestes et des personnes en difficultés</a:t>
            </a:r>
          </a:p>
          <a:p>
            <a:r>
              <a:rPr lang="fr-FR" dirty="0"/>
              <a:t>•	Prise en compte des spécificités de la demande</a:t>
            </a:r>
          </a:p>
          <a:p>
            <a:r>
              <a:rPr lang="fr-FR" dirty="0"/>
              <a:t>•	Traitement prioritaire des ménages en grande difficulté.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79511" y="5313054"/>
            <a:ext cx="914501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L'Office Public de l'Habitat attache également une importance primordiale à favoriser le vivre ensemble, en veillant à l'équilibre social des résidences </a:t>
            </a:r>
            <a:r>
              <a:rPr lang="fr-FR" dirty="0" smtClean="0"/>
              <a:t>qu’il </a:t>
            </a:r>
            <a:r>
              <a:rPr lang="fr-FR" dirty="0"/>
              <a:t>gère, en favorisant notamment l'accès des salariés au sein de son parc. </a:t>
            </a:r>
          </a:p>
        </p:txBody>
      </p:sp>
    </p:spTree>
    <p:extLst>
      <p:ext uri="{BB962C8B-B14F-4D97-AF65-F5344CB8AC3E}">
        <p14:creationId xmlns:p14="http://schemas.microsoft.com/office/powerpoint/2010/main" val="142286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850" y="868991"/>
            <a:ext cx="5544294" cy="543785"/>
          </a:xfrm>
        </p:spPr>
        <p:txBody>
          <a:bodyPr/>
          <a:lstStyle/>
          <a:p>
            <a:r>
              <a:rPr lang="fr-F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Rappel « orientations </a:t>
            </a:r>
            <a:r>
              <a:rPr lang="fr-F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d’attributions »</a:t>
            </a:r>
            <a:endParaRPr lang="fr-FR" sz="20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67544" y="1251193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Le cadre règlementaire des attributions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179511" y="1666692"/>
            <a:ext cx="907300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•	</a:t>
            </a:r>
            <a:r>
              <a:rPr lang="fr-FR" dirty="0" smtClean="0"/>
              <a:t>Le Code de le Construction et de l’Habitation</a:t>
            </a:r>
          </a:p>
          <a:p>
            <a:r>
              <a:rPr lang="fr-FR" dirty="0" smtClean="0"/>
              <a:t>•</a:t>
            </a:r>
            <a:r>
              <a:rPr lang="fr-FR" dirty="0"/>
              <a:t>	La </a:t>
            </a:r>
            <a:r>
              <a:rPr lang="fr-FR" dirty="0" smtClean="0"/>
              <a:t>Loi </a:t>
            </a:r>
            <a:r>
              <a:rPr lang="fr-FR" dirty="0"/>
              <a:t>ALUR n° 2014-366 du 24 mars </a:t>
            </a:r>
            <a:r>
              <a:rPr lang="fr-FR" dirty="0" smtClean="0"/>
              <a:t>2014 (notamment le lient avec les CIL)</a:t>
            </a:r>
          </a:p>
          <a:p>
            <a:r>
              <a:rPr lang="fr-FR" dirty="0" smtClean="0"/>
              <a:t>•</a:t>
            </a:r>
            <a:r>
              <a:rPr lang="fr-FR" dirty="0"/>
              <a:t>	La loi n°2017-86 relative à l'Egalité et à la Citoyenneté (LEC) du </a:t>
            </a:r>
            <a:r>
              <a:rPr lang="fr-FR" dirty="0" smtClean="0"/>
              <a:t>27 Janvier 2017</a:t>
            </a:r>
          </a:p>
          <a:p>
            <a:r>
              <a:rPr lang="fr-FR" dirty="0"/>
              <a:t>La loi n°2018-1021 portant Evolution du Logement, de l'Aménagement et du Numérique (ELAN) du 23 novembre </a:t>
            </a:r>
            <a:r>
              <a:rPr lang="fr-FR" dirty="0" smtClean="0"/>
              <a:t>2018 = mise en œuvre de l’examen de l’occupation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179511" y="3420227"/>
            <a:ext cx="856895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Des attributions prioritaires au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DALO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Catégories de personnes prioritaires fixées par le CCH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Les critères issus des accords partenariaux (Convention Intercommunale d’Attribution, PDAHLPD, CUS 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Relogement publics prioritaires Etat (en lien avec la politique du logement d’abord)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179511" y="5313054"/>
            <a:ext cx="91450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Avec une prise en compte des différents droits de réservation et des engagement avec les partenaires associatifs ( CLLAJ, </a:t>
            </a:r>
            <a:r>
              <a:rPr lang="fr-FR" dirty="0" err="1" smtClean="0"/>
              <a:t>Altea</a:t>
            </a:r>
            <a:r>
              <a:rPr lang="fr-FR" dirty="0" smtClean="0"/>
              <a:t>, Fondation Diaconesses de Reuilly, Escale, </a:t>
            </a:r>
            <a:r>
              <a:rPr lang="fr-FR" dirty="0" err="1" smtClean="0"/>
              <a:t>etc</a:t>
            </a:r>
            <a:r>
              <a:rPr lang="fr-FR" dirty="0" smtClean="0"/>
              <a:t>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317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1" y="600370"/>
            <a:ext cx="5544294" cy="543785"/>
          </a:xfrm>
        </p:spPr>
        <p:txBody>
          <a:bodyPr/>
          <a:lstStyle/>
          <a:p>
            <a:r>
              <a:rPr lang="fr-F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Rappel « orientations </a:t>
            </a:r>
            <a:r>
              <a:rPr lang="fr-F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d’attributions »</a:t>
            </a:r>
            <a:endParaRPr lang="fr-FR" sz="20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67544" y="1251193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Les critères d’analyse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179511" y="1666692"/>
            <a:ext cx="907300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La composition familiale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L’ancienneté de la demande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La mixité sociale et l’équilibre territorial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L’adéquation </a:t>
            </a:r>
            <a:r>
              <a:rPr lang="fr-FR" dirty="0"/>
              <a:t>entre la localisation du logement et la situation sociale et </a:t>
            </a:r>
            <a:r>
              <a:rPr lang="fr-FR" dirty="0" smtClean="0"/>
              <a:t>familiale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L’adéquation </a:t>
            </a:r>
            <a:r>
              <a:rPr lang="fr-FR" dirty="0"/>
              <a:t>entre les ressources et le montant de </a:t>
            </a:r>
            <a:r>
              <a:rPr lang="fr-FR" dirty="0" smtClean="0"/>
              <a:t>loyer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L’origine </a:t>
            </a:r>
            <a:r>
              <a:rPr lang="fr-FR" dirty="0"/>
              <a:t>géographique des demandeurs</a:t>
            </a: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lvl="2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04481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24744"/>
            <a:ext cx="8496300" cy="4784807"/>
          </a:xfrm>
        </p:spPr>
        <p:txBody>
          <a:bodyPr/>
          <a:lstStyle/>
          <a:p>
            <a:r>
              <a:rPr lang="fr-FR" sz="2000" dirty="0" smtClean="0"/>
              <a:t>Le rôle de la commission est élargi d’une nouvelle compétence :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L’examen des conditions d’occupation des logements que le bailleur lui soumet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L’adaptation du logement aux ressources du ménage</a:t>
            </a:r>
          </a:p>
          <a:p>
            <a:r>
              <a:rPr lang="fr-FR" sz="2000" dirty="0" smtClean="0"/>
              <a:t>La CALEOL formule un avis sur les offres de relogement à proposer aux locataires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sz="2000" dirty="0" smtClean="0"/>
              <a:t>L’examen concerne les locataires dont la date de signature de contrat est supérieure à 3 ans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000" dirty="0" smtClean="0"/>
              <a:t>Sont concernés les locataires des logements situés en zone B1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000" b="1" dirty="0" smtClean="0"/>
              <a:t>Suite à l’arrêté de décembre 2023, les communes de Rochefort et La Tremblade sont entrées dans la zone B1.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000" b="1" dirty="0" smtClean="0"/>
              <a:t>La commune de Fouras est concernée soit 65 logements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000" b="1" dirty="0" smtClean="0"/>
              <a:t>La commune de Rochefort : 2143 logements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000" b="1" dirty="0" smtClean="0"/>
              <a:t>La commune de la Tremblade : 29 logements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fr-FR" b="1" dirty="0" smtClean="0"/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fr-FR" b="1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403648" y="764704"/>
            <a:ext cx="6408712" cy="543785"/>
          </a:xfrm>
        </p:spPr>
        <p:txBody>
          <a:bodyPr/>
          <a:lstStyle/>
          <a:p>
            <a:r>
              <a:rPr lang="fr-F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Evolution périmètre d’orientation de la CALEOL</a:t>
            </a:r>
            <a:endParaRPr lang="fr-FR" sz="20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3630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mtClean="0"/>
              <a:t>Remerciements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mtClean="0"/>
              <a:t>Questions/réponses, contacts,...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Bilan d’activités de la commission d’attribution des logements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-2772816" y="476672"/>
            <a:ext cx="2520950" cy="2884618"/>
          </a:xfrm>
          <a:prstGeom prst="rect">
            <a:avLst/>
          </a:prstGeom>
          <a:solidFill>
            <a:schemeClr val="accent1"/>
          </a:solidFill>
        </p:spPr>
        <p:txBody>
          <a:bodyPr lIns="72000" tIns="72000" rIns="72000" bIns="72000">
            <a:spAutoFit/>
          </a:bodyPr>
          <a:lstStyle/>
          <a:p>
            <a:pPr marL="90488" indent="-90488" algn="l">
              <a:spcAft>
                <a:spcPts val="600"/>
              </a:spcAft>
              <a:defRPr/>
            </a:pPr>
            <a:r>
              <a:rPr lang="fr-FR" sz="1200" b="1">
                <a:solidFill>
                  <a:schemeClr val="bg1"/>
                </a:solidFill>
              </a:rPr>
              <a:t>POWERPOINT 2007/2010</a:t>
            </a:r>
          </a:p>
          <a:p>
            <a:pPr algn="l">
              <a:spcAft>
                <a:spcPts val="600"/>
              </a:spcAft>
              <a:defRPr/>
            </a:pPr>
            <a:r>
              <a:rPr lang="fr-FR" sz="1200">
                <a:solidFill>
                  <a:schemeClr val="bg1"/>
                </a:solidFill>
              </a:rPr>
              <a:t>Pour modifier le </a:t>
            </a:r>
            <a:r>
              <a:rPr lang="fr-FR" sz="1200" smtClean="0">
                <a:solidFill>
                  <a:schemeClr val="bg1"/>
                </a:solidFill>
              </a:rPr>
              <a:t>titre du document en tête de </a:t>
            </a:r>
            <a:r>
              <a:rPr lang="fr-FR" sz="1200">
                <a:solidFill>
                  <a:schemeClr val="bg1"/>
                </a:solidFill>
              </a:rPr>
              <a:t>toutes les </a:t>
            </a:r>
            <a:r>
              <a:rPr lang="fr-FR" sz="1200" smtClean="0">
                <a:solidFill>
                  <a:schemeClr val="bg1"/>
                </a:solidFill>
              </a:rPr>
              <a:t>diapositives </a:t>
            </a:r>
            <a:r>
              <a:rPr lang="fr-FR" sz="1200">
                <a:solidFill>
                  <a:schemeClr val="bg1"/>
                </a:solidFill>
              </a:rPr>
              <a:t>:</a:t>
            </a: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onglet </a:t>
            </a:r>
            <a:r>
              <a:rPr lang="fr-FR" sz="1200" b="1">
                <a:solidFill>
                  <a:schemeClr val="bg1"/>
                </a:solidFill>
              </a:rPr>
              <a:t>[Insertion]</a:t>
            </a:r>
            <a:r>
              <a:rPr lang="fr-FR" sz="1200">
                <a:solidFill>
                  <a:schemeClr val="bg1"/>
                </a:solidFill>
              </a:rPr>
              <a:t>, </a:t>
            </a: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 b="1">
                <a:solidFill>
                  <a:schemeClr val="bg1"/>
                </a:solidFill>
              </a:rPr>
              <a:t>"En-tête et pied de page</a:t>
            </a:r>
            <a:r>
              <a:rPr lang="fr-FR" sz="1200" b="1" smtClean="0">
                <a:solidFill>
                  <a:schemeClr val="bg1"/>
                </a:solidFill>
              </a:rPr>
              <a:t>",</a:t>
            </a:r>
            <a:endParaRPr lang="fr-FR" sz="1200" b="1">
              <a:solidFill>
                <a:schemeClr val="bg1"/>
              </a:solidFill>
            </a:endParaRPr>
          </a:p>
          <a:p>
            <a:pPr marL="90488" indent="-90488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dans le champ </a:t>
            </a:r>
            <a:r>
              <a:rPr lang="fr-FR" sz="1200" b="1">
                <a:solidFill>
                  <a:schemeClr val="bg1"/>
                </a:solidFill>
              </a:rPr>
              <a:t>"Fixe"</a:t>
            </a:r>
            <a:r>
              <a:rPr lang="fr-FR" sz="1200">
                <a:solidFill>
                  <a:schemeClr val="bg1"/>
                </a:solidFill>
              </a:rPr>
              <a:t>, </a:t>
            </a:r>
            <a:r>
              <a:rPr lang="fr-FR" sz="1200" smtClean="0">
                <a:solidFill>
                  <a:schemeClr val="bg1"/>
                </a:solidFill>
              </a:rPr>
              <a:t>modifiez le titre,</a:t>
            </a:r>
            <a:endParaRPr lang="fr-FR" sz="1200">
              <a:solidFill>
                <a:schemeClr val="bg1"/>
              </a:solidFill>
            </a:endParaRP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cliquez sur le bouton </a:t>
            </a:r>
            <a:r>
              <a:rPr lang="fr-FR" sz="1200" b="1">
                <a:solidFill>
                  <a:schemeClr val="bg1"/>
                </a:solidFill>
              </a:rPr>
              <a:t>[Appliquer partout]</a:t>
            </a:r>
            <a:r>
              <a:rPr lang="fr-FR" sz="1200">
                <a:solidFill>
                  <a:schemeClr val="bg1"/>
                </a:solidFill>
              </a:rPr>
              <a:t>.</a:t>
            </a:r>
          </a:p>
          <a:p>
            <a:pPr algn="l">
              <a:defRPr/>
            </a:pPr>
            <a:endParaRPr lang="fr-FR" sz="1200">
              <a:solidFill>
                <a:schemeClr val="bg1"/>
              </a:solidFill>
            </a:endParaRPr>
          </a:p>
          <a:p>
            <a:pPr algn="l">
              <a:defRPr/>
            </a:pPr>
            <a:r>
              <a:rPr lang="fr-FR" sz="1200" i="1">
                <a:solidFill>
                  <a:schemeClr val="bg1"/>
                </a:solidFill>
              </a:rPr>
              <a:t>Cette manipulation peut être effectuée depuis n'importe quelle </a:t>
            </a:r>
            <a:r>
              <a:rPr lang="fr-FR" sz="1200" i="1" smtClean="0">
                <a:solidFill>
                  <a:schemeClr val="bg1"/>
                </a:solidFill>
              </a:rPr>
              <a:t>page affichant </a:t>
            </a:r>
            <a:r>
              <a:rPr lang="fr-FR" sz="1200" i="1">
                <a:solidFill>
                  <a:schemeClr val="bg1"/>
                </a:solidFill>
              </a:rPr>
              <a:t>le </a:t>
            </a:r>
            <a:r>
              <a:rPr lang="fr-FR" sz="1200" i="1" smtClean="0">
                <a:solidFill>
                  <a:schemeClr val="bg1"/>
                </a:solidFill>
              </a:rPr>
              <a:t>rappel du titre, </a:t>
            </a:r>
            <a:r>
              <a:rPr lang="fr-FR" sz="1200" i="1">
                <a:solidFill>
                  <a:schemeClr val="bg1"/>
                </a:solidFill>
              </a:rPr>
              <a:t>comme celle-ci.</a:t>
            </a: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827242550"/>
              </p:ext>
            </p:extLst>
          </p:nvPr>
        </p:nvGraphicFramePr>
        <p:xfrm>
          <a:off x="395536" y="1556792"/>
          <a:ext cx="8208912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403648" y="909129"/>
            <a:ext cx="6429420" cy="307777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L’ETAT DE LA DEMANDE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Bilan d’activités de la commission d’attribution des logements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-2772816" y="476672"/>
            <a:ext cx="2520950" cy="2884618"/>
          </a:xfrm>
          <a:prstGeom prst="rect">
            <a:avLst/>
          </a:prstGeom>
          <a:solidFill>
            <a:schemeClr val="accent1"/>
          </a:solidFill>
        </p:spPr>
        <p:txBody>
          <a:bodyPr lIns="72000" tIns="72000" rIns="72000" bIns="72000">
            <a:spAutoFit/>
          </a:bodyPr>
          <a:lstStyle/>
          <a:p>
            <a:pPr marL="90488" indent="-90488" algn="l">
              <a:spcAft>
                <a:spcPts val="600"/>
              </a:spcAft>
              <a:defRPr/>
            </a:pPr>
            <a:r>
              <a:rPr lang="fr-FR" sz="1200" b="1">
                <a:solidFill>
                  <a:schemeClr val="bg1"/>
                </a:solidFill>
              </a:rPr>
              <a:t>POWERPOINT 2007/2010</a:t>
            </a:r>
          </a:p>
          <a:p>
            <a:pPr algn="l">
              <a:spcAft>
                <a:spcPts val="600"/>
              </a:spcAft>
              <a:defRPr/>
            </a:pPr>
            <a:r>
              <a:rPr lang="fr-FR" sz="1200">
                <a:solidFill>
                  <a:schemeClr val="bg1"/>
                </a:solidFill>
              </a:rPr>
              <a:t>Pour modifier le </a:t>
            </a:r>
            <a:r>
              <a:rPr lang="fr-FR" sz="1200" smtClean="0">
                <a:solidFill>
                  <a:schemeClr val="bg1"/>
                </a:solidFill>
              </a:rPr>
              <a:t>titre du document en tête de </a:t>
            </a:r>
            <a:r>
              <a:rPr lang="fr-FR" sz="1200">
                <a:solidFill>
                  <a:schemeClr val="bg1"/>
                </a:solidFill>
              </a:rPr>
              <a:t>toutes les </a:t>
            </a:r>
            <a:r>
              <a:rPr lang="fr-FR" sz="1200" smtClean="0">
                <a:solidFill>
                  <a:schemeClr val="bg1"/>
                </a:solidFill>
              </a:rPr>
              <a:t>diapositives </a:t>
            </a:r>
            <a:r>
              <a:rPr lang="fr-FR" sz="1200">
                <a:solidFill>
                  <a:schemeClr val="bg1"/>
                </a:solidFill>
              </a:rPr>
              <a:t>:</a:t>
            </a: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onglet </a:t>
            </a:r>
            <a:r>
              <a:rPr lang="fr-FR" sz="1200" b="1">
                <a:solidFill>
                  <a:schemeClr val="bg1"/>
                </a:solidFill>
              </a:rPr>
              <a:t>[Insertion]</a:t>
            </a:r>
            <a:r>
              <a:rPr lang="fr-FR" sz="1200">
                <a:solidFill>
                  <a:schemeClr val="bg1"/>
                </a:solidFill>
              </a:rPr>
              <a:t>, </a:t>
            </a: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 b="1">
                <a:solidFill>
                  <a:schemeClr val="bg1"/>
                </a:solidFill>
              </a:rPr>
              <a:t>"En-tête et pied de page</a:t>
            </a:r>
            <a:r>
              <a:rPr lang="fr-FR" sz="1200" b="1" smtClean="0">
                <a:solidFill>
                  <a:schemeClr val="bg1"/>
                </a:solidFill>
              </a:rPr>
              <a:t>",</a:t>
            </a:r>
            <a:endParaRPr lang="fr-FR" sz="1200" b="1">
              <a:solidFill>
                <a:schemeClr val="bg1"/>
              </a:solidFill>
            </a:endParaRPr>
          </a:p>
          <a:p>
            <a:pPr marL="90488" indent="-90488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dans le champ </a:t>
            </a:r>
            <a:r>
              <a:rPr lang="fr-FR" sz="1200" b="1">
                <a:solidFill>
                  <a:schemeClr val="bg1"/>
                </a:solidFill>
              </a:rPr>
              <a:t>"Fixe"</a:t>
            </a:r>
            <a:r>
              <a:rPr lang="fr-FR" sz="1200">
                <a:solidFill>
                  <a:schemeClr val="bg1"/>
                </a:solidFill>
              </a:rPr>
              <a:t>, </a:t>
            </a:r>
            <a:r>
              <a:rPr lang="fr-FR" sz="1200" smtClean="0">
                <a:solidFill>
                  <a:schemeClr val="bg1"/>
                </a:solidFill>
              </a:rPr>
              <a:t>modifiez le titre,</a:t>
            </a:r>
            <a:endParaRPr lang="fr-FR" sz="1200">
              <a:solidFill>
                <a:schemeClr val="bg1"/>
              </a:solidFill>
            </a:endParaRP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cliquez sur le bouton </a:t>
            </a:r>
            <a:r>
              <a:rPr lang="fr-FR" sz="1200" b="1">
                <a:solidFill>
                  <a:schemeClr val="bg1"/>
                </a:solidFill>
              </a:rPr>
              <a:t>[Appliquer partout]</a:t>
            </a:r>
            <a:r>
              <a:rPr lang="fr-FR" sz="1200">
                <a:solidFill>
                  <a:schemeClr val="bg1"/>
                </a:solidFill>
              </a:rPr>
              <a:t>.</a:t>
            </a:r>
          </a:p>
          <a:p>
            <a:pPr algn="l">
              <a:defRPr/>
            </a:pPr>
            <a:endParaRPr lang="fr-FR" sz="1200">
              <a:solidFill>
                <a:schemeClr val="bg1"/>
              </a:solidFill>
            </a:endParaRPr>
          </a:p>
          <a:p>
            <a:pPr algn="l">
              <a:defRPr/>
            </a:pPr>
            <a:r>
              <a:rPr lang="fr-FR" sz="1200" i="1">
                <a:solidFill>
                  <a:schemeClr val="bg1"/>
                </a:solidFill>
              </a:rPr>
              <a:t>Cette manipulation peut être effectuée depuis n'importe quelle </a:t>
            </a:r>
            <a:r>
              <a:rPr lang="fr-FR" sz="1200" i="1" smtClean="0">
                <a:solidFill>
                  <a:schemeClr val="bg1"/>
                </a:solidFill>
              </a:rPr>
              <a:t>page affichant </a:t>
            </a:r>
            <a:r>
              <a:rPr lang="fr-FR" sz="1200" i="1">
                <a:solidFill>
                  <a:schemeClr val="bg1"/>
                </a:solidFill>
              </a:rPr>
              <a:t>le </a:t>
            </a:r>
            <a:r>
              <a:rPr lang="fr-FR" sz="1200" i="1" smtClean="0">
                <a:solidFill>
                  <a:schemeClr val="bg1"/>
                </a:solidFill>
              </a:rPr>
              <a:t>rappel du titre, </a:t>
            </a:r>
            <a:r>
              <a:rPr lang="fr-FR" sz="1200" i="1">
                <a:solidFill>
                  <a:schemeClr val="bg1"/>
                </a:solidFill>
              </a:rPr>
              <a:t>comme celle-ci.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403648" y="909129"/>
            <a:ext cx="6429420" cy="307777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L’ETAT DE LA DEMANDE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1772816"/>
            <a:ext cx="6087325" cy="1676634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3648" y="3503912"/>
            <a:ext cx="6154009" cy="188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24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Bilan d’activités de la commission d’attribution des logements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-2772816" y="476672"/>
            <a:ext cx="2520950" cy="2884618"/>
          </a:xfrm>
          <a:prstGeom prst="rect">
            <a:avLst/>
          </a:prstGeom>
          <a:solidFill>
            <a:schemeClr val="accent1"/>
          </a:solidFill>
        </p:spPr>
        <p:txBody>
          <a:bodyPr lIns="72000" tIns="72000" rIns="72000" bIns="72000">
            <a:spAutoFit/>
          </a:bodyPr>
          <a:lstStyle/>
          <a:p>
            <a:pPr marL="90488" indent="-90488" algn="l">
              <a:spcAft>
                <a:spcPts val="600"/>
              </a:spcAft>
              <a:defRPr/>
            </a:pPr>
            <a:r>
              <a:rPr lang="fr-FR" sz="1200" b="1">
                <a:solidFill>
                  <a:schemeClr val="bg1"/>
                </a:solidFill>
              </a:rPr>
              <a:t>POWERPOINT 2007/2010</a:t>
            </a:r>
          </a:p>
          <a:p>
            <a:pPr algn="l">
              <a:spcAft>
                <a:spcPts val="600"/>
              </a:spcAft>
              <a:defRPr/>
            </a:pPr>
            <a:r>
              <a:rPr lang="fr-FR" sz="1200">
                <a:solidFill>
                  <a:schemeClr val="bg1"/>
                </a:solidFill>
              </a:rPr>
              <a:t>Pour modifier le </a:t>
            </a:r>
            <a:r>
              <a:rPr lang="fr-FR" sz="1200" smtClean="0">
                <a:solidFill>
                  <a:schemeClr val="bg1"/>
                </a:solidFill>
              </a:rPr>
              <a:t>titre du document en tête de </a:t>
            </a:r>
            <a:r>
              <a:rPr lang="fr-FR" sz="1200">
                <a:solidFill>
                  <a:schemeClr val="bg1"/>
                </a:solidFill>
              </a:rPr>
              <a:t>toutes les </a:t>
            </a:r>
            <a:r>
              <a:rPr lang="fr-FR" sz="1200" smtClean="0">
                <a:solidFill>
                  <a:schemeClr val="bg1"/>
                </a:solidFill>
              </a:rPr>
              <a:t>diapositives </a:t>
            </a:r>
            <a:r>
              <a:rPr lang="fr-FR" sz="1200">
                <a:solidFill>
                  <a:schemeClr val="bg1"/>
                </a:solidFill>
              </a:rPr>
              <a:t>:</a:t>
            </a: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onglet </a:t>
            </a:r>
            <a:r>
              <a:rPr lang="fr-FR" sz="1200" b="1">
                <a:solidFill>
                  <a:schemeClr val="bg1"/>
                </a:solidFill>
              </a:rPr>
              <a:t>[Insertion]</a:t>
            </a:r>
            <a:r>
              <a:rPr lang="fr-FR" sz="1200">
                <a:solidFill>
                  <a:schemeClr val="bg1"/>
                </a:solidFill>
              </a:rPr>
              <a:t>, </a:t>
            </a: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 b="1">
                <a:solidFill>
                  <a:schemeClr val="bg1"/>
                </a:solidFill>
              </a:rPr>
              <a:t>"En-tête et pied de page</a:t>
            </a:r>
            <a:r>
              <a:rPr lang="fr-FR" sz="1200" b="1" smtClean="0">
                <a:solidFill>
                  <a:schemeClr val="bg1"/>
                </a:solidFill>
              </a:rPr>
              <a:t>",</a:t>
            </a:r>
            <a:endParaRPr lang="fr-FR" sz="1200" b="1">
              <a:solidFill>
                <a:schemeClr val="bg1"/>
              </a:solidFill>
            </a:endParaRPr>
          </a:p>
          <a:p>
            <a:pPr marL="90488" indent="-90488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dans le champ </a:t>
            </a:r>
            <a:r>
              <a:rPr lang="fr-FR" sz="1200" b="1">
                <a:solidFill>
                  <a:schemeClr val="bg1"/>
                </a:solidFill>
              </a:rPr>
              <a:t>"Fixe"</a:t>
            </a:r>
            <a:r>
              <a:rPr lang="fr-FR" sz="1200">
                <a:solidFill>
                  <a:schemeClr val="bg1"/>
                </a:solidFill>
              </a:rPr>
              <a:t>, </a:t>
            </a:r>
            <a:r>
              <a:rPr lang="fr-FR" sz="1200" smtClean="0">
                <a:solidFill>
                  <a:schemeClr val="bg1"/>
                </a:solidFill>
              </a:rPr>
              <a:t>modifiez le titre,</a:t>
            </a:r>
            <a:endParaRPr lang="fr-FR" sz="1200">
              <a:solidFill>
                <a:schemeClr val="bg1"/>
              </a:solidFill>
            </a:endParaRP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cliquez sur le bouton </a:t>
            </a:r>
            <a:r>
              <a:rPr lang="fr-FR" sz="1200" b="1">
                <a:solidFill>
                  <a:schemeClr val="bg1"/>
                </a:solidFill>
              </a:rPr>
              <a:t>[Appliquer partout]</a:t>
            </a:r>
            <a:r>
              <a:rPr lang="fr-FR" sz="1200">
                <a:solidFill>
                  <a:schemeClr val="bg1"/>
                </a:solidFill>
              </a:rPr>
              <a:t>.</a:t>
            </a:r>
          </a:p>
          <a:p>
            <a:pPr algn="l">
              <a:defRPr/>
            </a:pPr>
            <a:endParaRPr lang="fr-FR" sz="1200">
              <a:solidFill>
                <a:schemeClr val="bg1"/>
              </a:solidFill>
            </a:endParaRPr>
          </a:p>
          <a:p>
            <a:pPr algn="l">
              <a:defRPr/>
            </a:pPr>
            <a:r>
              <a:rPr lang="fr-FR" sz="1200" i="1">
                <a:solidFill>
                  <a:schemeClr val="bg1"/>
                </a:solidFill>
              </a:rPr>
              <a:t>Cette manipulation peut être effectuée depuis n'importe quelle </a:t>
            </a:r>
            <a:r>
              <a:rPr lang="fr-FR" sz="1200" i="1" smtClean="0">
                <a:solidFill>
                  <a:schemeClr val="bg1"/>
                </a:solidFill>
              </a:rPr>
              <a:t>page affichant </a:t>
            </a:r>
            <a:r>
              <a:rPr lang="fr-FR" sz="1200" i="1">
                <a:solidFill>
                  <a:schemeClr val="bg1"/>
                </a:solidFill>
              </a:rPr>
              <a:t>le </a:t>
            </a:r>
            <a:r>
              <a:rPr lang="fr-FR" sz="1200" i="1" smtClean="0">
                <a:solidFill>
                  <a:schemeClr val="bg1"/>
                </a:solidFill>
              </a:rPr>
              <a:t>rappel du titre, </a:t>
            </a:r>
            <a:r>
              <a:rPr lang="fr-FR" sz="1200" i="1">
                <a:solidFill>
                  <a:schemeClr val="bg1"/>
                </a:solidFill>
              </a:rPr>
              <a:t>comme celle-ci.</a:t>
            </a: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3161835886"/>
              </p:ext>
            </p:extLst>
          </p:nvPr>
        </p:nvGraphicFramePr>
        <p:xfrm>
          <a:off x="395536" y="1556792"/>
          <a:ext cx="8208912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500166" y="928670"/>
            <a:ext cx="6429420" cy="307777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 PROFIL DES DEMANDEURS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Bilan d’activités de la commission d’attribution des logements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-2772816" y="476672"/>
            <a:ext cx="2520950" cy="2884618"/>
          </a:xfrm>
          <a:prstGeom prst="rect">
            <a:avLst/>
          </a:prstGeom>
          <a:solidFill>
            <a:schemeClr val="accent1"/>
          </a:solidFill>
        </p:spPr>
        <p:txBody>
          <a:bodyPr lIns="72000" tIns="72000" rIns="72000" bIns="72000">
            <a:spAutoFit/>
          </a:bodyPr>
          <a:lstStyle/>
          <a:p>
            <a:pPr marL="90488" indent="-90488" algn="l">
              <a:spcAft>
                <a:spcPts val="600"/>
              </a:spcAft>
              <a:defRPr/>
            </a:pPr>
            <a:r>
              <a:rPr lang="fr-FR" sz="1200" b="1">
                <a:solidFill>
                  <a:schemeClr val="bg1"/>
                </a:solidFill>
              </a:rPr>
              <a:t>POWERPOINT 2007/2010</a:t>
            </a:r>
          </a:p>
          <a:p>
            <a:pPr algn="l">
              <a:spcAft>
                <a:spcPts val="600"/>
              </a:spcAft>
              <a:defRPr/>
            </a:pPr>
            <a:r>
              <a:rPr lang="fr-FR" sz="1200">
                <a:solidFill>
                  <a:schemeClr val="bg1"/>
                </a:solidFill>
              </a:rPr>
              <a:t>Pour modifier le </a:t>
            </a:r>
            <a:r>
              <a:rPr lang="fr-FR" sz="1200" smtClean="0">
                <a:solidFill>
                  <a:schemeClr val="bg1"/>
                </a:solidFill>
              </a:rPr>
              <a:t>titre du document en tête de </a:t>
            </a:r>
            <a:r>
              <a:rPr lang="fr-FR" sz="1200">
                <a:solidFill>
                  <a:schemeClr val="bg1"/>
                </a:solidFill>
              </a:rPr>
              <a:t>toutes les </a:t>
            </a:r>
            <a:r>
              <a:rPr lang="fr-FR" sz="1200" smtClean="0">
                <a:solidFill>
                  <a:schemeClr val="bg1"/>
                </a:solidFill>
              </a:rPr>
              <a:t>diapositives </a:t>
            </a:r>
            <a:r>
              <a:rPr lang="fr-FR" sz="1200">
                <a:solidFill>
                  <a:schemeClr val="bg1"/>
                </a:solidFill>
              </a:rPr>
              <a:t>:</a:t>
            </a: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onglet </a:t>
            </a:r>
            <a:r>
              <a:rPr lang="fr-FR" sz="1200" b="1">
                <a:solidFill>
                  <a:schemeClr val="bg1"/>
                </a:solidFill>
              </a:rPr>
              <a:t>[Insertion]</a:t>
            </a:r>
            <a:r>
              <a:rPr lang="fr-FR" sz="1200">
                <a:solidFill>
                  <a:schemeClr val="bg1"/>
                </a:solidFill>
              </a:rPr>
              <a:t>, </a:t>
            </a: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 b="1">
                <a:solidFill>
                  <a:schemeClr val="bg1"/>
                </a:solidFill>
              </a:rPr>
              <a:t>"En-tête et pied de page</a:t>
            </a:r>
            <a:r>
              <a:rPr lang="fr-FR" sz="1200" b="1" smtClean="0">
                <a:solidFill>
                  <a:schemeClr val="bg1"/>
                </a:solidFill>
              </a:rPr>
              <a:t>",</a:t>
            </a:r>
            <a:endParaRPr lang="fr-FR" sz="1200" b="1">
              <a:solidFill>
                <a:schemeClr val="bg1"/>
              </a:solidFill>
            </a:endParaRPr>
          </a:p>
          <a:p>
            <a:pPr marL="90488" indent="-90488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dans le champ </a:t>
            </a:r>
            <a:r>
              <a:rPr lang="fr-FR" sz="1200" b="1">
                <a:solidFill>
                  <a:schemeClr val="bg1"/>
                </a:solidFill>
              </a:rPr>
              <a:t>"Fixe"</a:t>
            </a:r>
            <a:r>
              <a:rPr lang="fr-FR" sz="1200">
                <a:solidFill>
                  <a:schemeClr val="bg1"/>
                </a:solidFill>
              </a:rPr>
              <a:t>, </a:t>
            </a:r>
            <a:r>
              <a:rPr lang="fr-FR" sz="1200" smtClean="0">
                <a:solidFill>
                  <a:schemeClr val="bg1"/>
                </a:solidFill>
              </a:rPr>
              <a:t>modifiez le titre,</a:t>
            </a:r>
            <a:endParaRPr lang="fr-FR" sz="1200">
              <a:solidFill>
                <a:schemeClr val="bg1"/>
              </a:solidFill>
            </a:endParaRP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cliquez sur le bouton </a:t>
            </a:r>
            <a:r>
              <a:rPr lang="fr-FR" sz="1200" b="1">
                <a:solidFill>
                  <a:schemeClr val="bg1"/>
                </a:solidFill>
              </a:rPr>
              <a:t>[Appliquer partout]</a:t>
            </a:r>
            <a:r>
              <a:rPr lang="fr-FR" sz="1200">
                <a:solidFill>
                  <a:schemeClr val="bg1"/>
                </a:solidFill>
              </a:rPr>
              <a:t>.</a:t>
            </a:r>
          </a:p>
          <a:p>
            <a:pPr algn="l">
              <a:defRPr/>
            </a:pPr>
            <a:endParaRPr lang="fr-FR" sz="1200">
              <a:solidFill>
                <a:schemeClr val="bg1"/>
              </a:solidFill>
            </a:endParaRPr>
          </a:p>
          <a:p>
            <a:pPr algn="l">
              <a:defRPr/>
            </a:pPr>
            <a:r>
              <a:rPr lang="fr-FR" sz="1200" i="1">
                <a:solidFill>
                  <a:schemeClr val="bg1"/>
                </a:solidFill>
              </a:rPr>
              <a:t>Cette manipulation peut être effectuée depuis n'importe quelle </a:t>
            </a:r>
            <a:r>
              <a:rPr lang="fr-FR" sz="1200" i="1" smtClean="0">
                <a:solidFill>
                  <a:schemeClr val="bg1"/>
                </a:solidFill>
              </a:rPr>
              <a:t>page affichant </a:t>
            </a:r>
            <a:r>
              <a:rPr lang="fr-FR" sz="1200" i="1">
                <a:solidFill>
                  <a:schemeClr val="bg1"/>
                </a:solidFill>
              </a:rPr>
              <a:t>le </a:t>
            </a:r>
            <a:r>
              <a:rPr lang="fr-FR" sz="1200" i="1" smtClean="0">
                <a:solidFill>
                  <a:schemeClr val="bg1"/>
                </a:solidFill>
              </a:rPr>
              <a:t>rappel du titre, </a:t>
            </a:r>
            <a:r>
              <a:rPr lang="fr-FR" sz="1200" i="1">
                <a:solidFill>
                  <a:schemeClr val="bg1"/>
                </a:solidFill>
              </a:rPr>
              <a:t>comme celle-ci.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500166" y="928670"/>
            <a:ext cx="6429420" cy="307777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 PROFIL DES DEMANDEURS : EVOLUTIONS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1239647"/>
            <a:ext cx="4536504" cy="2632979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2093" y="3789040"/>
            <a:ext cx="5867805" cy="203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20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Bilan d’activités de la commission d’attribution des logements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-2772816" y="476672"/>
            <a:ext cx="2520950" cy="2884618"/>
          </a:xfrm>
          <a:prstGeom prst="rect">
            <a:avLst/>
          </a:prstGeom>
          <a:solidFill>
            <a:schemeClr val="accent1"/>
          </a:solidFill>
        </p:spPr>
        <p:txBody>
          <a:bodyPr lIns="72000" tIns="72000" rIns="72000" bIns="72000">
            <a:spAutoFit/>
          </a:bodyPr>
          <a:lstStyle/>
          <a:p>
            <a:pPr marL="90488" indent="-90488" algn="l">
              <a:spcAft>
                <a:spcPts val="600"/>
              </a:spcAft>
              <a:defRPr/>
            </a:pPr>
            <a:r>
              <a:rPr lang="fr-FR" sz="1200" b="1">
                <a:solidFill>
                  <a:schemeClr val="bg1"/>
                </a:solidFill>
              </a:rPr>
              <a:t>POWERPOINT 2007/2010</a:t>
            </a:r>
          </a:p>
          <a:p>
            <a:pPr algn="l">
              <a:spcAft>
                <a:spcPts val="600"/>
              </a:spcAft>
              <a:defRPr/>
            </a:pPr>
            <a:r>
              <a:rPr lang="fr-FR" sz="1200">
                <a:solidFill>
                  <a:schemeClr val="bg1"/>
                </a:solidFill>
              </a:rPr>
              <a:t>Pour modifier le </a:t>
            </a:r>
            <a:r>
              <a:rPr lang="fr-FR" sz="1200" smtClean="0">
                <a:solidFill>
                  <a:schemeClr val="bg1"/>
                </a:solidFill>
              </a:rPr>
              <a:t>titre du document en tête de </a:t>
            </a:r>
            <a:r>
              <a:rPr lang="fr-FR" sz="1200">
                <a:solidFill>
                  <a:schemeClr val="bg1"/>
                </a:solidFill>
              </a:rPr>
              <a:t>toutes les </a:t>
            </a:r>
            <a:r>
              <a:rPr lang="fr-FR" sz="1200" smtClean="0">
                <a:solidFill>
                  <a:schemeClr val="bg1"/>
                </a:solidFill>
              </a:rPr>
              <a:t>diapositives </a:t>
            </a:r>
            <a:r>
              <a:rPr lang="fr-FR" sz="1200">
                <a:solidFill>
                  <a:schemeClr val="bg1"/>
                </a:solidFill>
              </a:rPr>
              <a:t>:</a:t>
            </a: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onglet </a:t>
            </a:r>
            <a:r>
              <a:rPr lang="fr-FR" sz="1200" b="1">
                <a:solidFill>
                  <a:schemeClr val="bg1"/>
                </a:solidFill>
              </a:rPr>
              <a:t>[Insertion]</a:t>
            </a:r>
            <a:r>
              <a:rPr lang="fr-FR" sz="1200">
                <a:solidFill>
                  <a:schemeClr val="bg1"/>
                </a:solidFill>
              </a:rPr>
              <a:t>, </a:t>
            </a: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 b="1">
                <a:solidFill>
                  <a:schemeClr val="bg1"/>
                </a:solidFill>
              </a:rPr>
              <a:t>"En-tête et pied de page</a:t>
            </a:r>
            <a:r>
              <a:rPr lang="fr-FR" sz="1200" b="1" smtClean="0">
                <a:solidFill>
                  <a:schemeClr val="bg1"/>
                </a:solidFill>
              </a:rPr>
              <a:t>",</a:t>
            </a:r>
            <a:endParaRPr lang="fr-FR" sz="1200" b="1">
              <a:solidFill>
                <a:schemeClr val="bg1"/>
              </a:solidFill>
            </a:endParaRPr>
          </a:p>
          <a:p>
            <a:pPr marL="90488" indent="-90488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dans le champ </a:t>
            </a:r>
            <a:r>
              <a:rPr lang="fr-FR" sz="1200" b="1">
                <a:solidFill>
                  <a:schemeClr val="bg1"/>
                </a:solidFill>
              </a:rPr>
              <a:t>"Fixe"</a:t>
            </a:r>
            <a:r>
              <a:rPr lang="fr-FR" sz="1200">
                <a:solidFill>
                  <a:schemeClr val="bg1"/>
                </a:solidFill>
              </a:rPr>
              <a:t>, </a:t>
            </a:r>
            <a:r>
              <a:rPr lang="fr-FR" sz="1200" smtClean="0">
                <a:solidFill>
                  <a:schemeClr val="bg1"/>
                </a:solidFill>
              </a:rPr>
              <a:t>modifiez le titre,</a:t>
            </a:r>
            <a:endParaRPr lang="fr-FR" sz="1200">
              <a:solidFill>
                <a:schemeClr val="bg1"/>
              </a:solidFill>
            </a:endParaRP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cliquez sur le bouton </a:t>
            </a:r>
            <a:r>
              <a:rPr lang="fr-FR" sz="1200" b="1">
                <a:solidFill>
                  <a:schemeClr val="bg1"/>
                </a:solidFill>
              </a:rPr>
              <a:t>[Appliquer partout]</a:t>
            </a:r>
            <a:r>
              <a:rPr lang="fr-FR" sz="1200">
                <a:solidFill>
                  <a:schemeClr val="bg1"/>
                </a:solidFill>
              </a:rPr>
              <a:t>.</a:t>
            </a:r>
          </a:p>
          <a:p>
            <a:pPr algn="l">
              <a:defRPr/>
            </a:pPr>
            <a:endParaRPr lang="fr-FR" sz="1200">
              <a:solidFill>
                <a:schemeClr val="bg1"/>
              </a:solidFill>
            </a:endParaRPr>
          </a:p>
          <a:p>
            <a:pPr algn="l">
              <a:defRPr/>
            </a:pPr>
            <a:r>
              <a:rPr lang="fr-FR" sz="1200" i="1">
                <a:solidFill>
                  <a:schemeClr val="bg1"/>
                </a:solidFill>
              </a:rPr>
              <a:t>Cette manipulation peut être effectuée depuis n'importe quelle </a:t>
            </a:r>
            <a:r>
              <a:rPr lang="fr-FR" sz="1200" i="1" smtClean="0">
                <a:solidFill>
                  <a:schemeClr val="bg1"/>
                </a:solidFill>
              </a:rPr>
              <a:t>page affichant </a:t>
            </a:r>
            <a:r>
              <a:rPr lang="fr-FR" sz="1200" i="1">
                <a:solidFill>
                  <a:schemeClr val="bg1"/>
                </a:solidFill>
              </a:rPr>
              <a:t>le </a:t>
            </a:r>
            <a:r>
              <a:rPr lang="fr-FR" sz="1200" i="1" smtClean="0">
                <a:solidFill>
                  <a:schemeClr val="bg1"/>
                </a:solidFill>
              </a:rPr>
              <a:t>rappel du titre, </a:t>
            </a:r>
            <a:r>
              <a:rPr lang="fr-FR" sz="1200" i="1">
                <a:solidFill>
                  <a:schemeClr val="bg1"/>
                </a:solidFill>
              </a:rPr>
              <a:t>comme celle-ci.</a:t>
            </a: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2394325245"/>
              </p:ext>
            </p:extLst>
          </p:nvPr>
        </p:nvGraphicFramePr>
        <p:xfrm>
          <a:off x="395536" y="1556792"/>
          <a:ext cx="8208912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403648" y="909129"/>
            <a:ext cx="6429420" cy="307777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L’ETAT DES ATTRIBUTIONS</a:t>
            </a:r>
          </a:p>
        </p:txBody>
      </p:sp>
    </p:spTree>
    <p:extLst>
      <p:ext uri="{BB962C8B-B14F-4D97-AF65-F5344CB8AC3E}">
        <p14:creationId xmlns:p14="http://schemas.microsoft.com/office/powerpoint/2010/main" val="284191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Bilan d’activités de la commission d’attribution des logements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-2772816" y="476672"/>
            <a:ext cx="2520950" cy="2884618"/>
          </a:xfrm>
          <a:prstGeom prst="rect">
            <a:avLst/>
          </a:prstGeom>
          <a:solidFill>
            <a:schemeClr val="accent1"/>
          </a:solidFill>
        </p:spPr>
        <p:txBody>
          <a:bodyPr lIns="72000" tIns="72000" rIns="72000" bIns="72000">
            <a:spAutoFit/>
          </a:bodyPr>
          <a:lstStyle/>
          <a:p>
            <a:pPr marL="90488" indent="-90488" algn="l">
              <a:spcAft>
                <a:spcPts val="600"/>
              </a:spcAft>
              <a:defRPr/>
            </a:pPr>
            <a:r>
              <a:rPr lang="fr-FR" sz="1200" b="1">
                <a:solidFill>
                  <a:schemeClr val="bg1"/>
                </a:solidFill>
              </a:rPr>
              <a:t>POWERPOINT 2007/2010</a:t>
            </a:r>
          </a:p>
          <a:p>
            <a:pPr algn="l">
              <a:spcAft>
                <a:spcPts val="600"/>
              </a:spcAft>
              <a:defRPr/>
            </a:pPr>
            <a:r>
              <a:rPr lang="fr-FR" sz="1200">
                <a:solidFill>
                  <a:schemeClr val="bg1"/>
                </a:solidFill>
              </a:rPr>
              <a:t>Pour modifier le </a:t>
            </a:r>
            <a:r>
              <a:rPr lang="fr-FR" sz="1200" smtClean="0">
                <a:solidFill>
                  <a:schemeClr val="bg1"/>
                </a:solidFill>
              </a:rPr>
              <a:t>titre du document en tête de </a:t>
            </a:r>
            <a:r>
              <a:rPr lang="fr-FR" sz="1200">
                <a:solidFill>
                  <a:schemeClr val="bg1"/>
                </a:solidFill>
              </a:rPr>
              <a:t>toutes les </a:t>
            </a:r>
            <a:r>
              <a:rPr lang="fr-FR" sz="1200" smtClean="0">
                <a:solidFill>
                  <a:schemeClr val="bg1"/>
                </a:solidFill>
              </a:rPr>
              <a:t>diapositives </a:t>
            </a:r>
            <a:r>
              <a:rPr lang="fr-FR" sz="1200">
                <a:solidFill>
                  <a:schemeClr val="bg1"/>
                </a:solidFill>
              </a:rPr>
              <a:t>:</a:t>
            </a: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onglet </a:t>
            </a:r>
            <a:r>
              <a:rPr lang="fr-FR" sz="1200" b="1">
                <a:solidFill>
                  <a:schemeClr val="bg1"/>
                </a:solidFill>
              </a:rPr>
              <a:t>[Insertion]</a:t>
            </a:r>
            <a:r>
              <a:rPr lang="fr-FR" sz="1200">
                <a:solidFill>
                  <a:schemeClr val="bg1"/>
                </a:solidFill>
              </a:rPr>
              <a:t>, </a:t>
            </a: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 b="1">
                <a:solidFill>
                  <a:schemeClr val="bg1"/>
                </a:solidFill>
              </a:rPr>
              <a:t>"En-tête et pied de page</a:t>
            </a:r>
            <a:r>
              <a:rPr lang="fr-FR" sz="1200" b="1" smtClean="0">
                <a:solidFill>
                  <a:schemeClr val="bg1"/>
                </a:solidFill>
              </a:rPr>
              <a:t>",</a:t>
            </a:r>
            <a:endParaRPr lang="fr-FR" sz="1200" b="1">
              <a:solidFill>
                <a:schemeClr val="bg1"/>
              </a:solidFill>
            </a:endParaRPr>
          </a:p>
          <a:p>
            <a:pPr marL="90488" indent="-90488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dans le champ </a:t>
            </a:r>
            <a:r>
              <a:rPr lang="fr-FR" sz="1200" b="1">
                <a:solidFill>
                  <a:schemeClr val="bg1"/>
                </a:solidFill>
              </a:rPr>
              <a:t>"Fixe"</a:t>
            </a:r>
            <a:r>
              <a:rPr lang="fr-FR" sz="1200">
                <a:solidFill>
                  <a:schemeClr val="bg1"/>
                </a:solidFill>
              </a:rPr>
              <a:t>, </a:t>
            </a:r>
            <a:r>
              <a:rPr lang="fr-FR" sz="1200" smtClean="0">
                <a:solidFill>
                  <a:schemeClr val="bg1"/>
                </a:solidFill>
              </a:rPr>
              <a:t>modifiez le titre,</a:t>
            </a:r>
            <a:endParaRPr lang="fr-FR" sz="1200">
              <a:solidFill>
                <a:schemeClr val="bg1"/>
              </a:solidFill>
            </a:endParaRP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cliquez sur le bouton </a:t>
            </a:r>
            <a:r>
              <a:rPr lang="fr-FR" sz="1200" b="1">
                <a:solidFill>
                  <a:schemeClr val="bg1"/>
                </a:solidFill>
              </a:rPr>
              <a:t>[Appliquer partout]</a:t>
            </a:r>
            <a:r>
              <a:rPr lang="fr-FR" sz="1200">
                <a:solidFill>
                  <a:schemeClr val="bg1"/>
                </a:solidFill>
              </a:rPr>
              <a:t>.</a:t>
            </a:r>
          </a:p>
          <a:p>
            <a:pPr algn="l">
              <a:defRPr/>
            </a:pPr>
            <a:endParaRPr lang="fr-FR" sz="1200">
              <a:solidFill>
                <a:schemeClr val="bg1"/>
              </a:solidFill>
            </a:endParaRPr>
          </a:p>
          <a:p>
            <a:pPr algn="l">
              <a:defRPr/>
            </a:pPr>
            <a:r>
              <a:rPr lang="fr-FR" sz="1200" i="1">
                <a:solidFill>
                  <a:schemeClr val="bg1"/>
                </a:solidFill>
              </a:rPr>
              <a:t>Cette manipulation peut être effectuée depuis n'importe quelle </a:t>
            </a:r>
            <a:r>
              <a:rPr lang="fr-FR" sz="1200" i="1" smtClean="0">
                <a:solidFill>
                  <a:schemeClr val="bg1"/>
                </a:solidFill>
              </a:rPr>
              <a:t>page affichant </a:t>
            </a:r>
            <a:r>
              <a:rPr lang="fr-FR" sz="1200" i="1">
                <a:solidFill>
                  <a:schemeClr val="bg1"/>
                </a:solidFill>
              </a:rPr>
              <a:t>le </a:t>
            </a:r>
            <a:r>
              <a:rPr lang="fr-FR" sz="1200" i="1" smtClean="0">
                <a:solidFill>
                  <a:schemeClr val="bg1"/>
                </a:solidFill>
              </a:rPr>
              <a:t>rappel du titre, </a:t>
            </a:r>
            <a:r>
              <a:rPr lang="fr-FR" sz="1200" i="1">
                <a:solidFill>
                  <a:schemeClr val="bg1"/>
                </a:solidFill>
              </a:rPr>
              <a:t>comme celle-ci.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500166" y="928670"/>
            <a:ext cx="6429420" cy="307777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 PROFIL DES ATTRIBUTIONS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1316276"/>
            <a:ext cx="2368664" cy="2159901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0124" y="1420259"/>
            <a:ext cx="5589834" cy="1960415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59632" y="3412666"/>
            <a:ext cx="6339212" cy="2816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98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1115616" y="1412776"/>
            <a:ext cx="6408391" cy="446449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="1" dirty="0" smtClean="0"/>
              <a:t>Délai d’attente </a:t>
            </a:r>
            <a:r>
              <a:rPr lang="fr-FR" dirty="0" smtClean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="1" dirty="0" smtClean="0"/>
              <a:t>Taux de refus </a:t>
            </a:r>
            <a:r>
              <a:rPr lang="fr-FR" dirty="0" smtClean="0"/>
              <a:t>: </a:t>
            </a:r>
            <a:r>
              <a:rPr lang="fr-FR" b="1" dirty="0" smtClean="0"/>
              <a:t>25</a:t>
            </a:r>
            <a:r>
              <a:rPr lang="fr-FR" b="1" dirty="0" smtClean="0">
                <a:solidFill>
                  <a:srgbClr val="92D050"/>
                </a:solidFill>
              </a:rPr>
              <a:t> </a:t>
            </a:r>
            <a:r>
              <a:rPr lang="fr-FR" b="1" dirty="0" smtClean="0"/>
              <a:t>% </a:t>
            </a:r>
            <a:r>
              <a:rPr lang="fr-FR" dirty="0" smtClean="0"/>
              <a:t>(30% en 2022, 25 % en 2021)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8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="1" dirty="0" smtClean="0"/>
              <a:t>Taux de rotation </a:t>
            </a:r>
            <a:r>
              <a:rPr lang="fr-FR" dirty="0" smtClean="0"/>
              <a:t>: </a:t>
            </a:r>
            <a:r>
              <a:rPr lang="fr-FR" b="1" dirty="0" smtClean="0"/>
              <a:t>9,31% </a:t>
            </a:r>
            <a:r>
              <a:rPr lang="fr-FR" dirty="0" smtClean="0"/>
              <a:t>( 6,87% en 2022, 8,59% en 2021)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8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="1" dirty="0" smtClean="0"/>
              <a:t>Taux de vacance </a:t>
            </a:r>
            <a:r>
              <a:rPr lang="fr-FR" dirty="0" smtClean="0"/>
              <a:t>: </a:t>
            </a:r>
            <a:r>
              <a:rPr lang="fr-FR" b="1" dirty="0" smtClean="0"/>
              <a:t>2,38 %</a:t>
            </a:r>
            <a:r>
              <a:rPr lang="fr-FR" dirty="0" smtClean="0"/>
              <a:t> (3,68% en 2022, et 3,38 % en 2021)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Bilan d’activités de la commission d’attribution des logements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-2772816" y="476672"/>
            <a:ext cx="2520950" cy="2884618"/>
          </a:xfrm>
          <a:prstGeom prst="rect">
            <a:avLst/>
          </a:prstGeom>
          <a:solidFill>
            <a:schemeClr val="accent1"/>
          </a:solidFill>
        </p:spPr>
        <p:txBody>
          <a:bodyPr lIns="72000" tIns="72000" rIns="72000" bIns="72000">
            <a:spAutoFit/>
          </a:bodyPr>
          <a:lstStyle/>
          <a:p>
            <a:pPr marL="90488" indent="-90488" algn="l">
              <a:spcAft>
                <a:spcPts val="600"/>
              </a:spcAft>
              <a:defRPr/>
            </a:pPr>
            <a:r>
              <a:rPr lang="fr-FR" sz="1200" b="1">
                <a:solidFill>
                  <a:schemeClr val="bg1"/>
                </a:solidFill>
              </a:rPr>
              <a:t>POWERPOINT 2007/2010</a:t>
            </a:r>
          </a:p>
          <a:p>
            <a:pPr algn="l">
              <a:spcAft>
                <a:spcPts val="600"/>
              </a:spcAft>
              <a:defRPr/>
            </a:pPr>
            <a:r>
              <a:rPr lang="fr-FR" sz="1200">
                <a:solidFill>
                  <a:schemeClr val="bg1"/>
                </a:solidFill>
              </a:rPr>
              <a:t>Pour modifier le </a:t>
            </a:r>
            <a:r>
              <a:rPr lang="fr-FR" sz="1200" smtClean="0">
                <a:solidFill>
                  <a:schemeClr val="bg1"/>
                </a:solidFill>
              </a:rPr>
              <a:t>titre du document en tête de </a:t>
            </a:r>
            <a:r>
              <a:rPr lang="fr-FR" sz="1200">
                <a:solidFill>
                  <a:schemeClr val="bg1"/>
                </a:solidFill>
              </a:rPr>
              <a:t>toutes les </a:t>
            </a:r>
            <a:r>
              <a:rPr lang="fr-FR" sz="1200" smtClean="0">
                <a:solidFill>
                  <a:schemeClr val="bg1"/>
                </a:solidFill>
              </a:rPr>
              <a:t>diapositives </a:t>
            </a:r>
            <a:r>
              <a:rPr lang="fr-FR" sz="1200">
                <a:solidFill>
                  <a:schemeClr val="bg1"/>
                </a:solidFill>
              </a:rPr>
              <a:t>:</a:t>
            </a: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onglet </a:t>
            </a:r>
            <a:r>
              <a:rPr lang="fr-FR" sz="1200" b="1">
                <a:solidFill>
                  <a:schemeClr val="bg1"/>
                </a:solidFill>
              </a:rPr>
              <a:t>[Insertion]</a:t>
            </a:r>
            <a:r>
              <a:rPr lang="fr-FR" sz="1200">
                <a:solidFill>
                  <a:schemeClr val="bg1"/>
                </a:solidFill>
              </a:rPr>
              <a:t>, </a:t>
            </a: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 b="1">
                <a:solidFill>
                  <a:schemeClr val="bg1"/>
                </a:solidFill>
              </a:rPr>
              <a:t>"En-tête et pied de page</a:t>
            </a:r>
            <a:r>
              <a:rPr lang="fr-FR" sz="1200" b="1" smtClean="0">
                <a:solidFill>
                  <a:schemeClr val="bg1"/>
                </a:solidFill>
              </a:rPr>
              <a:t>",</a:t>
            </a:r>
            <a:endParaRPr lang="fr-FR" sz="1200" b="1">
              <a:solidFill>
                <a:schemeClr val="bg1"/>
              </a:solidFill>
            </a:endParaRPr>
          </a:p>
          <a:p>
            <a:pPr marL="90488" indent="-90488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dans le champ </a:t>
            </a:r>
            <a:r>
              <a:rPr lang="fr-FR" sz="1200" b="1">
                <a:solidFill>
                  <a:schemeClr val="bg1"/>
                </a:solidFill>
              </a:rPr>
              <a:t>"Fixe"</a:t>
            </a:r>
            <a:r>
              <a:rPr lang="fr-FR" sz="1200">
                <a:solidFill>
                  <a:schemeClr val="bg1"/>
                </a:solidFill>
              </a:rPr>
              <a:t>, </a:t>
            </a:r>
            <a:r>
              <a:rPr lang="fr-FR" sz="1200" smtClean="0">
                <a:solidFill>
                  <a:schemeClr val="bg1"/>
                </a:solidFill>
              </a:rPr>
              <a:t>modifiez le titre,</a:t>
            </a:r>
            <a:endParaRPr lang="fr-FR" sz="1200">
              <a:solidFill>
                <a:schemeClr val="bg1"/>
              </a:solidFill>
            </a:endParaRP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cliquez sur le bouton </a:t>
            </a:r>
            <a:r>
              <a:rPr lang="fr-FR" sz="1200" b="1">
                <a:solidFill>
                  <a:schemeClr val="bg1"/>
                </a:solidFill>
              </a:rPr>
              <a:t>[Appliquer partout]</a:t>
            </a:r>
            <a:r>
              <a:rPr lang="fr-FR" sz="1200">
                <a:solidFill>
                  <a:schemeClr val="bg1"/>
                </a:solidFill>
              </a:rPr>
              <a:t>.</a:t>
            </a:r>
          </a:p>
          <a:p>
            <a:pPr algn="l">
              <a:defRPr/>
            </a:pPr>
            <a:endParaRPr lang="fr-FR" sz="1200">
              <a:solidFill>
                <a:schemeClr val="bg1"/>
              </a:solidFill>
            </a:endParaRPr>
          </a:p>
          <a:p>
            <a:pPr algn="l">
              <a:defRPr/>
            </a:pPr>
            <a:r>
              <a:rPr lang="fr-FR" sz="1200" i="1">
                <a:solidFill>
                  <a:schemeClr val="bg1"/>
                </a:solidFill>
              </a:rPr>
              <a:t>Cette manipulation peut être effectuée depuis n'importe quelle </a:t>
            </a:r>
            <a:r>
              <a:rPr lang="fr-FR" sz="1200" i="1" smtClean="0">
                <a:solidFill>
                  <a:schemeClr val="bg1"/>
                </a:solidFill>
              </a:rPr>
              <a:t>page affichant </a:t>
            </a:r>
            <a:r>
              <a:rPr lang="fr-FR" sz="1200" i="1">
                <a:solidFill>
                  <a:schemeClr val="bg1"/>
                </a:solidFill>
              </a:rPr>
              <a:t>le </a:t>
            </a:r>
            <a:r>
              <a:rPr lang="fr-FR" sz="1200" i="1" smtClean="0">
                <a:solidFill>
                  <a:schemeClr val="bg1"/>
                </a:solidFill>
              </a:rPr>
              <a:t>rappel du titre, </a:t>
            </a:r>
            <a:r>
              <a:rPr lang="fr-FR" sz="1200" i="1">
                <a:solidFill>
                  <a:schemeClr val="bg1"/>
                </a:solidFill>
              </a:rPr>
              <a:t>comme celle-ci.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403648" y="909129"/>
            <a:ext cx="6429420" cy="307777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INDICATEURS D’ACTIVITE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1628800"/>
            <a:ext cx="5040560" cy="2861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9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63688" y="927197"/>
            <a:ext cx="5400278" cy="399770"/>
          </a:xfrm>
        </p:spPr>
        <p:txBody>
          <a:bodyPr/>
          <a:lstStyle/>
          <a:p>
            <a:pPr algn="ctr"/>
            <a:r>
              <a:rPr lang="fr-F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TAUX DE ROTATION</a:t>
            </a:r>
            <a:endParaRPr lang="fr-FR" sz="20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Bilan d’activités de la commission d’attribution des logements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2574" y="1880971"/>
            <a:ext cx="6458851" cy="3096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49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PH Rochefort Paysage v1">
  <a:themeElements>
    <a:clrScheme name="Rochefort_Couleurs">
      <a:dk1>
        <a:sysClr val="windowText" lastClr="000000"/>
      </a:dk1>
      <a:lt1>
        <a:sysClr val="window" lastClr="FFFFFF"/>
      </a:lt1>
      <a:dk2>
        <a:srgbClr val="0087C1"/>
      </a:dk2>
      <a:lt2>
        <a:srgbClr val="D8D8D8"/>
      </a:lt2>
      <a:accent1>
        <a:srgbClr val="0087C1"/>
      </a:accent1>
      <a:accent2>
        <a:srgbClr val="009EE0"/>
      </a:accent2>
      <a:accent3>
        <a:srgbClr val="94D5F2"/>
      </a:accent3>
      <a:accent4>
        <a:srgbClr val="FFCC00"/>
      </a:accent4>
      <a:accent5>
        <a:srgbClr val="AFC700"/>
      </a:accent5>
      <a:accent6>
        <a:srgbClr val="87888A"/>
      </a:accent6>
      <a:hlink>
        <a:srgbClr val="0087C1"/>
      </a:hlink>
      <a:folHlink>
        <a:srgbClr val="87888A"/>
      </a:folHlink>
    </a:clrScheme>
    <a:fontScheme name="Rochefort_Police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lIns="36000" tIns="36000" rIns="36000" bIns="36000" rtlCol="0" anchor="ctr"/>
      <a:lstStyle>
        <a:defPPr algn="ctr">
          <a:defRPr sz="140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36000" tIns="0" rIns="36000" bIns="0" rtlCol="0">
        <a:spAutoFit/>
      </a:bodyPr>
      <a:lstStyle>
        <a:defPPr>
          <a:defRPr sz="1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OPH Rochefort Paysage v1</Template>
  <TotalTime>2185</TotalTime>
  <Words>1507</Words>
  <Application>Microsoft Office PowerPoint</Application>
  <PresentationFormat>Affichage à l'écran (4:3)</PresentationFormat>
  <Paragraphs>167</Paragraphs>
  <Slides>15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Tahoma</vt:lpstr>
      <vt:lpstr>Wingdings</vt:lpstr>
      <vt:lpstr>OPH Rochefort Paysage v1</vt:lpstr>
      <vt:lpstr>BILAN D’ACTIVITES DE LA COMMISSION D’ATTRIBUTION DES LOGEMENTS ET D’EXAMEN DE L’OCCUPATION DES LOGEMENTS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TAUX DE ROTATION</vt:lpstr>
      <vt:lpstr>PUBLIC PRIORITAIRE</vt:lpstr>
      <vt:lpstr>Rappel « orientations d’attributions »</vt:lpstr>
      <vt:lpstr>Rappel « orientations d’attributions »</vt:lpstr>
      <vt:lpstr>Rappel « orientations d’attributions »</vt:lpstr>
      <vt:lpstr>Evolution périmètre d’orientation de la CALEOL</vt:lpstr>
      <vt:lpstr>Remerciements</vt:lpstr>
    </vt:vector>
  </TitlesOfParts>
  <Company>OPH Rochefort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 D’ACTIVITES DE LA COMMISSION D’ATTRIBUTION DES LOGEMENTS</dc:title>
  <dc:creator>OPH</dc:creator>
  <cp:lastModifiedBy>Céline Cathelineau</cp:lastModifiedBy>
  <cp:revision>131</cp:revision>
  <cp:lastPrinted>2021-05-25T07:31:09Z</cp:lastPrinted>
  <dcterms:created xsi:type="dcterms:W3CDTF">2013-05-03T14:09:07Z</dcterms:created>
  <dcterms:modified xsi:type="dcterms:W3CDTF">2024-06-03T13:00:53Z</dcterms:modified>
</cp:coreProperties>
</file>